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8"/>
  </p:notesMasterIdLst>
  <p:sldIdLst>
    <p:sldId id="355" r:id="rId2"/>
    <p:sldId id="257" r:id="rId3"/>
    <p:sldId id="258" r:id="rId4"/>
    <p:sldId id="259" r:id="rId5"/>
    <p:sldId id="262" r:id="rId6"/>
    <p:sldId id="298" r:id="rId7"/>
    <p:sldId id="260" r:id="rId8"/>
    <p:sldId id="261" r:id="rId9"/>
    <p:sldId id="263" r:id="rId10"/>
    <p:sldId id="300" r:id="rId11"/>
    <p:sldId id="301" r:id="rId12"/>
    <p:sldId id="302" r:id="rId13"/>
    <p:sldId id="264" r:id="rId14"/>
    <p:sldId id="266" r:id="rId15"/>
    <p:sldId id="267" r:id="rId16"/>
    <p:sldId id="265" r:id="rId17"/>
    <p:sldId id="268" r:id="rId18"/>
    <p:sldId id="269" r:id="rId19"/>
    <p:sldId id="270" r:id="rId20"/>
    <p:sldId id="271" r:id="rId21"/>
    <p:sldId id="272" r:id="rId22"/>
    <p:sldId id="273" r:id="rId23"/>
    <p:sldId id="274" r:id="rId24"/>
    <p:sldId id="296" r:id="rId25"/>
    <p:sldId id="303" r:id="rId26"/>
    <p:sldId id="304" r:id="rId27"/>
    <p:sldId id="306" r:id="rId28"/>
    <p:sldId id="275" r:id="rId29"/>
    <p:sldId id="280" r:id="rId30"/>
    <p:sldId id="276" r:id="rId31"/>
    <p:sldId id="281" r:id="rId32"/>
    <p:sldId id="282" r:id="rId33"/>
    <p:sldId id="283" r:id="rId34"/>
    <p:sldId id="277" r:id="rId35"/>
    <p:sldId id="278" r:id="rId36"/>
    <p:sldId id="307" r:id="rId37"/>
    <p:sldId id="308" r:id="rId38"/>
    <p:sldId id="309" r:id="rId39"/>
    <p:sldId id="297" r:id="rId40"/>
    <p:sldId id="279" r:id="rId41"/>
    <p:sldId id="286" r:id="rId42"/>
    <p:sldId id="288" r:id="rId43"/>
    <p:sldId id="289" r:id="rId44"/>
    <p:sldId id="311" r:id="rId45"/>
    <p:sldId id="312" r:id="rId46"/>
    <p:sldId id="313" r:id="rId47"/>
    <p:sldId id="314" r:id="rId48"/>
    <p:sldId id="315" r:id="rId49"/>
    <p:sldId id="317" r:id="rId50"/>
    <p:sldId id="318" r:id="rId51"/>
    <p:sldId id="319" r:id="rId52"/>
    <p:sldId id="320" r:id="rId53"/>
    <p:sldId id="321" r:id="rId54"/>
    <p:sldId id="322" r:id="rId55"/>
    <p:sldId id="329" r:id="rId56"/>
    <p:sldId id="287" r:id="rId57"/>
    <p:sldId id="323" r:id="rId58"/>
    <p:sldId id="324" r:id="rId59"/>
    <p:sldId id="325" r:id="rId60"/>
    <p:sldId id="326" r:id="rId61"/>
    <p:sldId id="327" r:id="rId62"/>
    <p:sldId id="330" r:id="rId63"/>
    <p:sldId id="331" r:id="rId64"/>
    <p:sldId id="332" r:id="rId65"/>
    <p:sldId id="333" r:id="rId66"/>
    <p:sldId id="328" r:id="rId67"/>
    <p:sldId id="316" r:id="rId68"/>
    <p:sldId id="335" r:id="rId69"/>
    <p:sldId id="334" r:id="rId70"/>
    <p:sldId id="336" r:id="rId71"/>
    <p:sldId id="337" r:id="rId72"/>
    <p:sldId id="338" r:id="rId73"/>
    <p:sldId id="339" r:id="rId74"/>
    <p:sldId id="340" r:id="rId75"/>
    <p:sldId id="341" r:id="rId76"/>
    <p:sldId id="342" r:id="rId77"/>
    <p:sldId id="284" r:id="rId78"/>
    <p:sldId id="285" r:id="rId79"/>
    <p:sldId id="343" r:id="rId80"/>
    <p:sldId id="344" r:id="rId81"/>
    <p:sldId id="345" r:id="rId82"/>
    <p:sldId id="346" r:id="rId83"/>
    <p:sldId id="348" r:id="rId84"/>
    <p:sldId id="290" r:id="rId85"/>
    <p:sldId id="291" r:id="rId86"/>
    <p:sldId id="292" r:id="rId87"/>
    <p:sldId id="293" r:id="rId88"/>
    <p:sldId id="294" r:id="rId89"/>
    <p:sldId id="295" r:id="rId90"/>
    <p:sldId id="349" r:id="rId91"/>
    <p:sldId id="350" r:id="rId92"/>
    <p:sldId id="351" r:id="rId93"/>
    <p:sldId id="352" r:id="rId94"/>
    <p:sldId id="354" r:id="rId95"/>
    <p:sldId id="353" r:id="rId96"/>
    <p:sldId id="356"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92996" autoAdjust="0"/>
  </p:normalViewPr>
  <p:slideViewPr>
    <p:cSldViewPr snapToGrid="0">
      <p:cViewPr varScale="1">
        <p:scale>
          <a:sx n="60" d="100"/>
          <a:sy n="60" d="100"/>
        </p:scale>
        <p:origin x="852" y="72"/>
      </p:cViewPr>
      <p:guideLst>
        <p:guide orient="horz" pos="2160"/>
        <p:guide pos="3840"/>
      </p:guideLst>
    </p:cSldViewPr>
  </p:slideViewPr>
  <p:outlineViewPr>
    <p:cViewPr>
      <p:scale>
        <a:sx n="33" d="100"/>
        <a:sy n="33" d="100"/>
      </p:scale>
      <p:origin x="0" y="-53292"/>
    </p:cViewPr>
  </p:outlineViewPr>
  <p:notesTextViewPr>
    <p:cViewPr>
      <p:scale>
        <a:sx n="1" d="1"/>
        <a:sy n="1" d="1"/>
      </p:scale>
      <p:origin x="0" y="0"/>
    </p:cViewPr>
  </p:notesTextViewPr>
  <p:sorterViewPr>
    <p:cViewPr>
      <p:scale>
        <a:sx n="100" d="100"/>
        <a:sy n="100" d="100"/>
      </p:scale>
      <p:origin x="0" y="-37584"/>
    </p:cViewPr>
  </p:sorterViewPr>
  <p:notesViewPr>
    <p:cSldViewPr snapToGrid="0" showGuides="1">
      <p:cViewPr varScale="1">
        <p:scale>
          <a:sx n="50" d="100"/>
          <a:sy n="50" d="100"/>
        </p:scale>
        <p:origin x="2886" y="3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DE27EE-ADBA-4F5F-A2E6-49EB6985F234}" type="datetimeFigureOut">
              <a:rPr lang="en-IN" smtClean="0"/>
              <a:t>08-05-2025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24AF52-4322-4EFA-9F1B-A96D2DBFA6B4}" type="slidenum">
              <a:rPr lang="en-IN" smtClean="0"/>
              <a:t>‹#›</a:t>
            </a:fld>
            <a:endParaRPr lang="en-IN"/>
          </a:p>
        </p:txBody>
      </p:sp>
    </p:spTree>
    <p:extLst>
      <p:ext uri="{BB962C8B-B14F-4D97-AF65-F5344CB8AC3E}">
        <p14:creationId xmlns:p14="http://schemas.microsoft.com/office/powerpoint/2010/main" val="1626095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C24AF52-4322-4EFA-9F1B-A96D2DBFA6B4}" type="slidenum">
              <a:rPr lang="en-IN" smtClean="0"/>
              <a:t>76</a:t>
            </a:fld>
            <a:endParaRPr lang="en-IN"/>
          </a:p>
        </p:txBody>
      </p:sp>
    </p:spTree>
    <p:extLst>
      <p:ext uri="{BB962C8B-B14F-4D97-AF65-F5344CB8AC3E}">
        <p14:creationId xmlns:p14="http://schemas.microsoft.com/office/powerpoint/2010/main" val="43710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2C24AF52-4322-4EFA-9F1B-A96D2DBFA6B4}" type="slidenum">
              <a:rPr lang="en-IN" smtClean="0"/>
              <a:t>85</a:t>
            </a:fld>
            <a:endParaRPr lang="en-IN"/>
          </a:p>
        </p:txBody>
      </p:sp>
    </p:spTree>
    <p:extLst>
      <p:ext uri="{BB962C8B-B14F-4D97-AF65-F5344CB8AC3E}">
        <p14:creationId xmlns:p14="http://schemas.microsoft.com/office/powerpoint/2010/main" val="892644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D741C-CB35-BAA3-1483-D025767FC5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44B290A-0312-DBC9-FD8D-395D4F0B72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E7493E5-2A93-056F-D934-AD8B731B6E2A}"/>
              </a:ext>
            </a:extLst>
          </p:cNvPr>
          <p:cNvSpPr>
            <a:spLocks noGrp="1"/>
          </p:cNvSpPr>
          <p:nvPr>
            <p:ph type="dt" sz="half" idx="10"/>
          </p:nvPr>
        </p:nvSpPr>
        <p:spPr/>
        <p:txBody>
          <a:bodyPr/>
          <a:lstStyle/>
          <a:p>
            <a:fld id="{B9F378A6-6E1E-4994-86CF-CB2401401F0D}" type="datetimeFigureOut">
              <a:rPr lang="en-IN" smtClean="0"/>
              <a:t>08-05-2025</a:t>
            </a:fld>
            <a:endParaRPr lang="en-IN"/>
          </a:p>
        </p:txBody>
      </p:sp>
      <p:sp>
        <p:nvSpPr>
          <p:cNvPr id="5" name="Footer Placeholder 4">
            <a:extLst>
              <a:ext uri="{FF2B5EF4-FFF2-40B4-BE49-F238E27FC236}">
                <a16:creationId xmlns:a16="http://schemas.microsoft.com/office/drawing/2014/main" id="{D6264142-BB70-44D7-F604-A90E7361D8C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AA71183-9048-DDBB-9399-45DC0609A95B}"/>
              </a:ext>
            </a:extLst>
          </p:cNvPr>
          <p:cNvSpPr>
            <a:spLocks noGrp="1"/>
          </p:cNvSpPr>
          <p:nvPr>
            <p:ph type="sldNum" sz="quarter" idx="12"/>
          </p:nvPr>
        </p:nvSpPr>
        <p:spPr/>
        <p:txBody>
          <a:bodyPr/>
          <a:lstStyle/>
          <a:p>
            <a:fld id="{BC2E6316-8508-4974-AA8D-800214458F7A}" type="slidenum">
              <a:rPr lang="en-IN" smtClean="0"/>
              <a:t>‹#›</a:t>
            </a:fld>
            <a:endParaRPr lang="en-IN"/>
          </a:p>
        </p:txBody>
      </p:sp>
    </p:spTree>
    <p:extLst>
      <p:ext uri="{BB962C8B-B14F-4D97-AF65-F5344CB8AC3E}">
        <p14:creationId xmlns:p14="http://schemas.microsoft.com/office/powerpoint/2010/main" val="3215870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14287-4642-6C90-971D-AD7D4BC3EFB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C243CA2-DFBB-AACC-D2FE-2C9375B26B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89BD085-C714-60E9-A3F4-5BD9CEE40123}"/>
              </a:ext>
            </a:extLst>
          </p:cNvPr>
          <p:cNvSpPr>
            <a:spLocks noGrp="1"/>
          </p:cNvSpPr>
          <p:nvPr>
            <p:ph type="dt" sz="half" idx="10"/>
          </p:nvPr>
        </p:nvSpPr>
        <p:spPr/>
        <p:txBody>
          <a:bodyPr/>
          <a:lstStyle/>
          <a:p>
            <a:fld id="{B9F378A6-6E1E-4994-86CF-CB2401401F0D}" type="datetimeFigureOut">
              <a:rPr lang="en-IN" smtClean="0"/>
              <a:t>08-05-2025</a:t>
            </a:fld>
            <a:endParaRPr lang="en-IN"/>
          </a:p>
        </p:txBody>
      </p:sp>
      <p:sp>
        <p:nvSpPr>
          <p:cNvPr id="5" name="Footer Placeholder 4">
            <a:extLst>
              <a:ext uri="{FF2B5EF4-FFF2-40B4-BE49-F238E27FC236}">
                <a16:creationId xmlns:a16="http://schemas.microsoft.com/office/drawing/2014/main" id="{38754053-C075-BDFC-9236-3D9FED9654C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29B9EE4-A020-2C02-02EA-AEBF960D6C27}"/>
              </a:ext>
            </a:extLst>
          </p:cNvPr>
          <p:cNvSpPr>
            <a:spLocks noGrp="1"/>
          </p:cNvSpPr>
          <p:nvPr>
            <p:ph type="sldNum" sz="quarter" idx="12"/>
          </p:nvPr>
        </p:nvSpPr>
        <p:spPr/>
        <p:txBody>
          <a:bodyPr/>
          <a:lstStyle/>
          <a:p>
            <a:fld id="{BC2E6316-8508-4974-AA8D-800214458F7A}" type="slidenum">
              <a:rPr lang="en-IN" smtClean="0"/>
              <a:t>‹#›</a:t>
            </a:fld>
            <a:endParaRPr lang="en-IN"/>
          </a:p>
        </p:txBody>
      </p:sp>
    </p:spTree>
    <p:extLst>
      <p:ext uri="{BB962C8B-B14F-4D97-AF65-F5344CB8AC3E}">
        <p14:creationId xmlns:p14="http://schemas.microsoft.com/office/powerpoint/2010/main" val="3172617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01FE47-09B6-EEFA-5AA4-02D51DD24D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B380DEB-644C-0B37-D404-7316BBC0F3D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63A252D-7531-2E17-D9FB-43F0BD0A14F5}"/>
              </a:ext>
            </a:extLst>
          </p:cNvPr>
          <p:cNvSpPr>
            <a:spLocks noGrp="1"/>
          </p:cNvSpPr>
          <p:nvPr>
            <p:ph type="dt" sz="half" idx="10"/>
          </p:nvPr>
        </p:nvSpPr>
        <p:spPr/>
        <p:txBody>
          <a:bodyPr/>
          <a:lstStyle/>
          <a:p>
            <a:fld id="{B9F378A6-6E1E-4994-86CF-CB2401401F0D}" type="datetimeFigureOut">
              <a:rPr lang="en-IN" smtClean="0"/>
              <a:t>08-05-2025</a:t>
            </a:fld>
            <a:endParaRPr lang="en-IN"/>
          </a:p>
        </p:txBody>
      </p:sp>
      <p:sp>
        <p:nvSpPr>
          <p:cNvPr id="5" name="Footer Placeholder 4">
            <a:extLst>
              <a:ext uri="{FF2B5EF4-FFF2-40B4-BE49-F238E27FC236}">
                <a16:creationId xmlns:a16="http://schemas.microsoft.com/office/drawing/2014/main" id="{C364BC39-2806-425A-EF29-A0C9F01701C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4D62F0-67E6-3438-2EE8-E98F7E84BB41}"/>
              </a:ext>
            </a:extLst>
          </p:cNvPr>
          <p:cNvSpPr>
            <a:spLocks noGrp="1"/>
          </p:cNvSpPr>
          <p:nvPr>
            <p:ph type="sldNum" sz="quarter" idx="12"/>
          </p:nvPr>
        </p:nvSpPr>
        <p:spPr/>
        <p:txBody>
          <a:bodyPr/>
          <a:lstStyle/>
          <a:p>
            <a:fld id="{BC2E6316-8508-4974-AA8D-800214458F7A}" type="slidenum">
              <a:rPr lang="en-IN" smtClean="0"/>
              <a:t>‹#›</a:t>
            </a:fld>
            <a:endParaRPr lang="en-IN"/>
          </a:p>
        </p:txBody>
      </p:sp>
    </p:spTree>
    <p:extLst>
      <p:ext uri="{BB962C8B-B14F-4D97-AF65-F5344CB8AC3E}">
        <p14:creationId xmlns:p14="http://schemas.microsoft.com/office/powerpoint/2010/main" val="2737313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72380-7333-61D2-D587-EE0DB995570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B127687-1F67-4060-7554-10BFB292EA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FA1A2D9-2976-190E-EE08-5A65AB43294B}"/>
              </a:ext>
            </a:extLst>
          </p:cNvPr>
          <p:cNvSpPr>
            <a:spLocks noGrp="1"/>
          </p:cNvSpPr>
          <p:nvPr>
            <p:ph type="dt" sz="half" idx="10"/>
          </p:nvPr>
        </p:nvSpPr>
        <p:spPr/>
        <p:txBody>
          <a:bodyPr/>
          <a:lstStyle/>
          <a:p>
            <a:fld id="{B9F378A6-6E1E-4994-86CF-CB2401401F0D}" type="datetimeFigureOut">
              <a:rPr lang="en-IN" smtClean="0"/>
              <a:t>08-05-2025</a:t>
            </a:fld>
            <a:endParaRPr lang="en-IN"/>
          </a:p>
        </p:txBody>
      </p:sp>
      <p:sp>
        <p:nvSpPr>
          <p:cNvPr id="5" name="Footer Placeholder 4">
            <a:extLst>
              <a:ext uri="{FF2B5EF4-FFF2-40B4-BE49-F238E27FC236}">
                <a16:creationId xmlns:a16="http://schemas.microsoft.com/office/drawing/2014/main" id="{A9F105AD-60F1-D1CB-064E-94F323BFBCE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4395784-7416-277A-E858-F55EE29FE86A}"/>
              </a:ext>
            </a:extLst>
          </p:cNvPr>
          <p:cNvSpPr>
            <a:spLocks noGrp="1"/>
          </p:cNvSpPr>
          <p:nvPr>
            <p:ph type="sldNum" sz="quarter" idx="12"/>
          </p:nvPr>
        </p:nvSpPr>
        <p:spPr/>
        <p:txBody>
          <a:bodyPr/>
          <a:lstStyle/>
          <a:p>
            <a:fld id="{BC2E6316-8508-4974-AA8D-800214458F7A}" type="slidenum">
              <a:rPr lang="en-IN" smtClean="0"/>
              <a:t>‹#›</a:t>
            </a:fld>
            <a:endParaRPr lang="en-IN"/>
          </a:p>
        </p:txBody>
      </p:sp>
    </p:spTree>
    <p:extLst>
      <p:ext uri="{BB962C8B-B14F-4D97-AF65-F5344CB8AC3E}">
        <p14:creationId xmlns:p14="http://schemas.microsoft.com/office/powerpoint/2010/main" val="2388227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39C9C-7AA8-C285-3CA1-4A0419F670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00D5184-E830-1E92-97F9-E68C762F59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CDC1A6-73CA-8A73-74AC-FE0477F3609A}"/>
              </a:ext>
            </a:extLst>
          </p:cNvPr>
          <p:cNvSpPr>
            <a:spLocks noGrp="1"/>
          </p:cNvSpPr>
          <p:nvPr>
            <p:ph type="dt" sz="half" idx="10"/>
          </p:nvPr>
        </p:nvSpPr>
        <p:spPr/>
        <p:txBody>
          <a:bodyPr/>
          <a:lstStyle/>
          <a:p>
            <a:fld id="{B9F378A6-6E1E-4994-86CF-CB2401401F0D}" type="datetimeFigureOut">
              <a:rPr lang="en-IN" smtClean="0"/>
              <a:t>08-05-2025</a:t>
            </a:fld>
            <a:endParaRPr lang="en-IN"/>
          </a:p>
        </p:txBody>
      </p:sp>
      <p:sp>
        <p:nvSpPr>
          <p:cNvPr id="5" name="Footer Placeholder 4">
            <a:extLst>
              <a:ext uri="{FF2B5EF4-FFF2-40B4-BE49-F238E27FC236}">
                <a16:creationId xmlns:a16="http://schemas.microsoft.com/office/drawing/2014/main" id="{66C1C31D-9F18-2AF2-0CF5-79D013111ED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0B9169E-AB6F-D084-4866-ECEC7481E2D2}"/>
              </a:ext>
            </a:extLst>
          </p:cNvPr>
          <p:cNvSpPr>
            <a:spLocks noGrp="1"/>
          </p:cNvSpPr>
          <p:nvPr>
            <p:ph type="sldNum" sz="quarter" idx="12"/>
          </p:nvPr>
        </p:nvSpPr>
        <p:spPr/>
        <p:txBody>
          <a:bodyPr/>
          <a:lstStyle/>
          <a:p>
            <a:fld id="{BC2E6316-8508-4974-AA8D-800214458F7A}" type="slidenum">
              <a:rPr lang="en-IN" smtClean="0"/>
              <a:t>‹#›</a:t>
            </a:fld>
            <a:endParaRPr lang="en-IN"/>
          </a:p>
        </p:txBody>
      </p:sp>
    </p:spTree>
    <p:extLst>
      <p:ext uri="{BB962C8B-B14F-4D97-AF65-F5344CB8AC3E}">
        <p14:creationId xmlns:p14="http://schemas.microsoft.com/office/powerpoint/2010/main" val="2681754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AE65E-CA95-2FEA-78C5-A67B1BCF783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93F6494-B4DE-EFA3-51D4-157F80DBF86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2E6F443-D2E2-F3B4-75B3-C41ECD6FA1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E0AAEF0-EF45-6AF3-4883-B5AD779E99B5}"/>
              </a:ext>
            </a:extLst>
          </p:cNvPr>
          <p:cNvSpPr>
            <a:spLocks noGrp="1"/>
          </p:cNvSpPr>
          <p:nvPr>
            <p:ph type="dt" sz="half" idx="10"/>
          </p:nvPr>
        </p:nvSpPr>
        <p:spPr/>
        <p:txBody>
          <a:bodyPr/>
          <a:lstStyle/>
          <a:p>
            <a:fld id="{B9F378A6-6E1E-4994-86CF-CB2401401F0D}" type="datetimeFigureOut">
              <a:rPr lang="en-IN" smtClean="0"/>
              <a:t>08-05-2025</a:t>
            </a:fld>
            <a:endParaRPr lang="en-IN"/>
          </a:p>
        </p:txBody>
      </p:sp>
      <p:sp>
        <p:nvSpPr>
          <p:cNvPr id="6" name="Footer Placeholder 5">
            <a:extLst>
              <a:ext uri="{FF2B5EF4-FFF2-40B4-BE49-F238E27FC236}">
                <a16:creationId xmlns:a16="http://schemas.microsoft.com/office/drawing/2014/main" id="{0BF37C7E-72A2-F1F7-CA2E-F89FEF22C09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E59FC90-C939-C8E6-1469-28A73FBC0483}"/>
              </a:ext>
            </a:extLst>
          </p:cNvPr>
          <p:cNvSpPr>
            <a:spLocks noGrp="1"/>
          </p:cNvSpPr>
          <p:nvPr>
            <p:ph type="sldNum" sz="quarter" idx="12"/>
          </p:nvPr>
        </p:nvSpPr>
        <p:spPr/>
        <p:txBody>
          <a:bodyPr/>
          <a:lstStyle/>
          <a:p>
            <a:fld id="{BC2E6316-8508-4974-AA8D-800214458F7A}" type="slidenum">
              <a:rPr lang="en-IN" smtClean="0"/>
              <a:t>‹#›</a:t>
            </a:fld>
            <a:endParaRPr lang="en-IN"/>
          </a:p>
        </p:txBody>
      </p:sp>
    </p:spTree>
    <p:extLst>
      <p:ext uri="{BB962C8B-B14F-4D97-AF65-F5344CB8AC3E}">
        <p14:creationId xmlns:p14="http://schemas.microsoft.com/office/powerpoint/2010/main" val="3248069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4C5C7-3F91-B8B2-57B8-1FFBDA05007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A7ECF01-C6EB-D605-6D35-0D4D8BCB6E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8B61B5-8D59-F051-A621-EE71256A85C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720A1CF-890F-F648-27BB-3512633AA5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E902DE-5E6D-4FC3-67A5-24EF61E081C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709C945-C087-C315-BF26-DD93E97599D3}"/>
              </a:ext>
            </a:extLst>
          </p:cNvPr>
          <p:cNvSpPr>
            <a:spLocks noGrp="1"/>
          </p:cNvSpPr>
          <p:nvPr>
            <p:ph type="dt" sz="half" idx="10"/>
          </p:nvPr>
        </p:nvSpPr>
        <p:spPr/>
        <p:txBody>
          <a:bodyPr/>
          <a:lstStyle/>
          <a:p>
            <a:fld id="{B9F378A6-6E1E-4994-86CF-CB2401401F0D}" type="datetimeFigureOut">
              <a:rPr lang="en-IN" smtClean="0"/>
              <a:t>08-05-2025</a:t>
            </a:fld>
            <a:endParaRPr lang="en-IN"/>
          </a:p>
        </p:txBody>
      </p:sp>
      <p:sp>
        <p:nvSpPr>
          <p:cNvPr id="8" name="Footer Placeholder 7">
            <a:extLst>
              <a:ext uri="{FF2B5EF4-FFF2-40B4-BE49-F238E27FC236}">
                <a16:creationId xmlns:a16="http://schemas.microsoft.com/office/drawing/2014/main" id="{2D59DE3B-20A9-AAE0-2FA5-7CF1548A393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C465522-206B-D1E5-E1B1-99D628E570BC}"/>
              </a:ext>
            </a:extLst>
          </p:cNvPr>
          <p:cNvSpPr>
            <a:spLocks noGrp="1"/>
          </p:cNvSpPr>
          <p:nvPr>
            <p:ph type="sldNum" sz="quarter" idx="12"/>
          </p:nvPr>
        </p:nvSpPr>
        <p:spPr/>
        <p:txBody>
          <a:bodyPr/>
          <a:lstStyle/>
          <a:p>
            <a:fld id="{BC2E6316-8508-4974-AA8D-800214458F7A}" type="slidenum">
              <a:rPr lang="en-IN" smtClean="0"/>
              <a:t>‹#›</a:t>
            </a:fld>
            <a:endParaRPr lang="en-IN"/>
          </a:p>
        </p:txBody>
      </p:sp>
    </p:spTree>
    <p:extLst>
      <p:ext uri="{BB962C8B-B14F-4D97-AF65-F5344CB8AC3E}">
        <p14:creationId xmlns:p14="http://schemas.microsoft.com/office/powerpoint/2010/main" val="2849417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EC3E6-7AED-E717-600E-1304E76298C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F21C258-6E55-876D-D085-D601B2EB66AD}"/>
              </a:ext>
            </a:extLst>
          </p:cNvPr>
          <p:cNvSpPr>
            <a:spLocks noGrp="1"/>
          </p:cNvSpPr>
          <p:nvPr>
            <p:ph type="dt" sz="half" idx="10"/>
          </p:nvPr>
        </p:nvSpPr>
        <p:spPr/>
        <p:txBody>
          <a:bodyPr/>
          <a:lstStyle/>
          <a:p>
            <a:fld id="{B9F378A6-6E1E-4994-86CF-CB2401401F0D}" type="datetimeFigureOut">
              <a:rPr lang="en-IN" smtClean="0"/>
              <a:t>08-05-2025</a:t>
            </a:fld>
            <a:endParaRPr lang="en-IN"/>
          </a:p>
        </p:txBody>
      </p:sp>
      <p:sp>
        <p:nvSpPr>
          <p:cNvPr id="4" name="Footer Placeholder 3">
            <a:extLst>
              <a:ext uri="{FF2B5EF4-FFF2-40B4-BE49-F238E27FC236}">
                <a16:creationId xmlns:a16="http://schemas.microsoft.com/office/drawing/2014/main" id="{F4C39B89-C949-17F9-A0C5-292BCF66429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5C7DB37-2F49-30AA-B484-51029B9DF41B}"/>
              </a:ext>
            </a:extLst>
          </p:cNvPr>
          <p:cNvSpPr>
            <a:spLocks noGrp="1"/>
          </p:cNvSpPr>
          <p:nvPr>
            <p:ph type="sldNum" sz="quarter" idx="12"/>
          </p:nvPr>
        </p:nvSpPr>
        <p:spPr/>
        <p:txBody>
          <a:bodyPr/>
          <a:lstStyle/>
          <a:p>
            <a:fld id="{BC2E6316-8508-4974-AA8D-800214458F7A}" type="slidenum">
              <a:rPr lang="en-IN" smtClean="0"/>
              <a:t>‹#›</a:t>
            </a:fld>
            <a:endParaRPr lang="en-IN"/>
          </a:p>
        </p:txBody>
      </p:sp>
    </p:spTree>
    <p:extLst>
      <p:ext uri="{BB962C8B-B14F-4D97-AF65-F5344CB8AC3E}">
        <p14:creationId xmlns:p14="http://schemas.microsoft.com/office/powerpoint/2010/main" val="3880107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4D6DD9-0DEF-5208-BBED-956B90D0F9AC}"/>
              </a:ext>
            </a:extLst>
          </p:cNvPr>
          <p:cNvSpPr>
            <a:spLocks noGrp="1"/>
          </p:cNvSpPr>
          <p:nvPr>
            <p:ph type="dt" sz="half" idx="10"/>
          </p:nvPr>
        </p:nvSpPr>
        <p:spPr/>
        <p:txBody>
          <a:bodyPr/>
          <a:lstStyle/>
          <a:p>
            <a:fld id="{B9F378A6-6E1E-4994-86CF-CB2401401F0D}" type="datetimeFigureOut">
              <a:rPr lang="en-IN" smtClean="0"/>
              <a:t>08-05-2025</a:t>
            </a:fld>
            <a:endParaRPr lang="en-IN"/>
          </a:p>
        </p:txBody>
      </p:sp>
      <p:sp>
        <p:nvSpPr>
          <p:cNvPr id="3" name="Footer Placeholder 2">
            <a:extLst>
              <a:ext uri="{FF2B5EF4-FFF2-40B4-BE49-F238E27FC236}">
                <a16:creationId xmlns:a16="http://schemas.microsoft.com/office/drawing/2014/main" id="{222708A8-2286-C749-D332-8836507AA7E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3412F1D-4227-FADC-9C1D-7BB27B753FE6}"/>
              </a:ext>
            </a:extLst>
          </p:cNvPr>
          <p:cNvSpPr>
            <a:spLocks noGrp="1"/>
          </p:cNvSpPr>
          <p:nvPr>
            <p:ph type="sldNum" sz="quarter" idx="12"/>
          </p:nvPr>
        </p:nvSpPr>
        <p:spPr/>
        <p:txBody>
          <a:bodyPr/>
          <a:lstStyle/>
          <a:p>
            <a:fld id="{BC2E6316-8508-4974-AA8D-800214458F7A}" type="slidenum">
              <a:rPr lang="en-IN" smtClean="0"/>
              <a:t>‹#›</a:t>
            </a:fld>
            <a:endParaRPr lang="en-IN"/>
          </a:p>
        </p:txBody>
      </p:sp>
    </p:spTree>
    <p:extLst>
      <p:ext uri="{BB962C8B-B14F-4D97-AF65-F5344CB8AC3E}">
        <p14:creationId xmlns:p14="http://schemas.microsoft.com/office/powerpoint/2010/main" val="1798836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E774B-D1FF-5A8C-79C6-3E7245E000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8B7283C-3BA6-D73F-2209-49647986D5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1A40B50-A919-83AD-56EB-238AD576D6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0A5EA9-2813-B791-39C6-C848A9964CD8}"/>
              </a:ext>
            </a:extLst>
          </p:cNvPr>
          <p:cNvSpPr>
            <a:spLocks noGrp="1"/>
          </p:cNvSpPr>
          <p:nvPr>
            <p:ph type="dt" sz="half" idx="10"/>
          </p:nvPr>
        </p:nvSpPr>
        <p:spPr/>
        <p:txBody>
          <a:bodyPr/>
          <a:lstStyle/>
          <a:p>
            <a:fld id="{B9F378A6-6E1E-4994-86CF-CB2401401F0D}" type="datetimeFigureOut">
              <a:rPr lang="en-IN" smtClean="0"/>
              <a:t>08-05-2025</a:t>
            </a:fld>
            <a:endParaRPr lang="en-IN"/>
          </a:p>
        </p:txBody>
      </p:sp>
      <p:sp>
        <p:nvSpPr>
          <p:cNvPr id="6" name="Footer Placeholder 5">
            <a:extLst>
              <a:ext uri="{FF2B5EF4-FFF2-40B4-BE49-F238E27FC236}">
                <a16:creationId xmlns:a16="http://schemas.microsoft.com/office/drawing/2014/main" id="{21409EE8-2423-C71D-1C55-4BC0407E017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766BDD5-9BED-6AB5-DFD1-84FFC179C273}"/>
              </a:ext>
            </a:extLst>
          </p:cNvPr>
          <p:cNvSpPr>
            <a:spLocks noGrp="1"/>
          </p:cNvSpPr>
          <p:nvPr>
            <p:ph type="sldNum" sz="quarter" idx="12"/>
          </p:nvPr>
        </p:nvSpPr>
        <p:spPr/>
        <p:txBody>
          <a:bodyPr/>
          <a:lstStyle/>
          <a:p>
            <a:fld id="{BC2E6316-8508-4974-AA8D-800214458F7A}" type="slidenum">
              <a:rPr lang="en-IN" smtClean="0"/>
              <a:t>‹#›</a:t>
            </a:fld>
            <a:endParaRPr lang="en-IN"/>
          </a:p>
        </p:txBody>
      </p:sp>
    </p:spTree>
    <p:extLst>
      <p:ext uri="{BB962C8B-B14F-4D97-AF65-F5344CB8AC3E}">
        <p14:creationId xmlns:p14="http://schemas.microsoft.com/office/powerpoint/2010/main" val="2951158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3307F-4941-5037-F35C-DE19236AD5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18DEC1E-4F65-1B1C-7334-C97BF13C9D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F369CF2-19AB-E822-8510-CA4EF33F00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4BBD0B-EEAF-A26D-C561-69F6EA1C0822}"/>
              </a:ext>
            </a:extLst>
          </p:cNvPr>
          <p:cNvSpPr>
            <a:spLocks noGrp="1"/>
          </p:cNvSpPr>
          <p:nvPr>
            <p:ph type="dt" sz="half" idx="10"/>
          </p:nvPr>
        </p:nvSpPr>
        <p:spPr/>
        <p:txBody>
          <a:bodyPr/>
          <a:lstStyle/>
          <a:p>
            <a:fld id="{B9F378A6-6E1E-4994-86CF-CB2401401F0D}" type="datetimeFigureOut">
              <a:rPr lang="en-IN" smtClean="0"/>
              <a:t>08-05-2025</a:t>
            </a:fld>
            <a:endParaRPr lang="en-IN"/>
          </a:p>
        </p:txBody>
      </p:sp>
      <p:sp>
        <p:nvSpPr>
          <p:cNvPr id="6" name="Footer Placeholder 5">
            <a:extLst>
              <a:ext uri="{FF2B5EF4-FFF2-40B4-BE49-F238E27FC236}">
                <a16:creationId xmlns:a16="http://schemas.microsoft.com/office/drawing/2014/main" id="{8B323F5D-D2CA-7CA1-EFF8-1A0A9E1DF9C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AA7A025-B2C0-C5F0-5D6F-FF05DFC766A5}"/>
              </a:ext>
            </a:extLst>
          </p:cNvPr>
          <p:cNvSpPr>
            <a:spLocks noGrp="1"/>
          </p:cNvSpPr>
          <p:nvPr>
            <p:ph type="sldNum" sz="quarter" idx="12"/>
          </p:nvPr>
        </p:nvSpPr>
        <p:spPr/>
        <p:txBody>
          <a:bodyPr/>
          <a:lstStyle/>
          <a:p>
            <a:fld id="{BC2E6316-8508-4974-AA8D-800214458F7A}" type="slidenum">
              <a:rPr lang="en-IN" smtClean="0"/>
              <a:t>‹#›</a:t>
            </a:fld>
            <a:endParaRPr lang="en-IN"/>
          </a:p>
        </p:txBody>
      </p:sp>
    </p:spTree>
    <p:extLst>
      <p:ext uri="{BB962C8B-B14F-4D97-AF65-F5344CB8AC3E}">
        <p14:creationId xmlns:p14="http://schemas.microsoft.com/office/powerpoint/2010/main" val="2416693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40539F-8F22-0DED-1949-ECAF801E6A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9598541-D463-6739-3DC2-4C20A60E10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DD44322-B9A8-B26A-1B90-80036F616D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F378A6-6E1E-4994-86CF-CB2401401F0D}" type="datetimeFigureOut">
              <a:rPr lang="en-IN" smtClean="0"/>
              <a:t>08-05-2025</a:t>
            </a:fld>
            <a:endParaRPr lang="en-IN"/>
          </a:p>
        </p:txBody>
      </p:sp>
      <p:sp>
        <p:nvSpPr>
          <p:cNvPr id="5" name="Footer Placeholder 4">
            <a:extLst>
              <a:ext uri="{FF2B5EF4-FFF2-40B4-BE49-F238E27FC236}">
                <a16:creationId xmlns:a16="http://schemas.microsoft.com/office/drawing/2014/main" id="{165FCA00-46F3-0555-DC78-526F6CAE53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49E8E40-0DA1-7A7C-B29C-407786379A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2E6316-8508-4974-AA8D-800214458F7A}" type="slidenum">
              <a:rPr lang="en-IN" smtClean="0"/>
              <a:t>‹#›</a:t>
            </a:fld>
            <a:endParaRPr lang="en-IN"/>
          </a:p>
        </p:txBody>
      </p:sp>
    </p:spTree>
    <p:extLst>
      <p:ext uri="{BB962C8B-B14F-4D97-AF65-F5344CB8AC3E}">
        <p14:creationId xmlns:p14="http://schemas.microsoft.com/office/powerpoint/2010/main" val="3370341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8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8C781-81A9-3E96-1B41-80A63975B7D4}"/>
              </a:ext>
            </a:extLst>
          </p:cNvPr>
          <p:cNvSpPr>
            <a:spLocks noGrp="1"/>
          </p:cNvSpPr>
          <p:nvPr>
            <p:ph type="title"/>
          </p:nvPr>
        </p:nvSpPr>
        <p:spPr>
          <a:xfrm>
            <a:off x="838200" y="365125"/>
            <a:ext cx="10515600" cy="821991"/>
          </a:xfrm>
        </p:spPr>
        <p:txBody>
          <a:bodyPr/>
          <a:lstStyle/>
          <a:p>
            <a:pPr algn="ctr"/>
            <a:r>
              <a:rPr lang="en-IN" dirty="0">
                <a:latin typeface="Times New Roman" panose="02020603050405020304" pitchFamily="18" charset="0"/>
                <a:cs typeface="Times New Roman" panose="02020603050405020304" pitchFamily="18" charset="0"/>
              </a:rPr>
              <a:t>Module 4</a:t>
            </a:r>
          </a:p>
        </p:txBody>
      </p:sp>
      <p:sp>
        <p:nvSpPr>
          <p:cNvPr id="3" name="Content Placeholder 2">
            <a:extLst>
              <a:ext uri="{FF2B5EF4-FFF2-40B4-BE49-F238E27FC236}">
                <a16:creationId xmlns:a16="http://schemas.microsoft.com/office/drawing/2014/main" id="{2D0CA954-42D9-CC67-8D19-FD8D78C8B3E3}"/>
              </a:ext>
            </a:extLst>
          </p:cNvPr>
          <p:cNvSpPr>
            <a:spLocks noGrp="1"/>
          </p:cNvSpPr>
          <p:nvPr>
            <p:ph idx="1"/>
          </p:nvPr>
        </p:nvSpPr>
        <p:spPr>
          <a:xfrm>
            <a:off x="838200" y="1424572"/>
            <a:ext cx="10515600" cy="4351338"/>
          </a:xfrm>
        </p:spPr>
        <p:txBody>
          <a:bodyPr>
            <a:normAutofit/>
          </a:bodyPr>
          <a:lstStyle/>
          <a:p>
            <a:pPr marL="0" indent="0" algn="ctr">
              <a:buNone/>
            </a:pPr>
            <a:r>
              <a:rPr lang="en-IN" sz="3200" b="1" i="0" u="none" strike="noStrike" baseline="0" dirty="0">
                <a:latin typeface="Times-Bold"/>
              </a:rPr>
              <a:t>Chapter 1:</a:t>
            </a:r>
            <a:br>
              <a:rPr lang="en-IN" sz="3200" b="1" i="0" u="none" strike="noStrike" baseline="0" dirty="0">
                <a:latin typeface="Times-Bold"/>
              </a:rPr>
            </a:br>
            <a:r>
              <a:rPr lang="en-IN" sz="3200" b="1" i="0" u="none" strike="noStrike" baseline="0" dirty="0">
                <a:latin typeface="Times-Bold"/>
              </a:rPr>
              <a:t>SQL: Advanced Queries</a:t>
            </a:r>
            <a:endParaRPr lang="en-IN" sz="3200" dirty="0"/>
          </a:p>
        </p:txBody>
      </p:sp>
      <p:pic>
        <p:nvPicPr>
          <p:cNvPr id="1026" name="Picture 2">
            <a:extLst>
              <a:ext uri="{FF2B5EF4-FFF2-40B4-BE49-F238E27FC236}">
                <a16:creationId xmlns:a16="http://schemas.microsoft.com/office/drawing/2014/main" id="{A2DCB529-A9E4-8458-0234-48CF4FF7A3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5013"/>
          <a:stretch/>
        </p:blipFill>
        <p:spPr bwMode="auto">
          <a:xfrm>
            <a:off x="638175" y="2543426"/>
            <a:ext cx="10715625" cy="36335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0198877-FF32-327D-49E3-ED4B1F2CA4CC}"/>
              </a:ext>
            </a:extLst>
          </p:cNvPr>
          <p:cNvSpPr txBox="1"/>
          <p:nvPr/>
        </p:nvSpPr>
        <p:spPr>
          <a:xfrm>
            <a:off x="2550694" y="6176963"/>
            <a:ext cx="6096000" cy="369332"/>
          </a:xfrm>
          <a:prstGeom prst="rect">
            <a:avLst/>
          </a:prstGeom>
          <a:noFill/>
        </p:spPr>
        <p:txBody>
          <a:bodyPr wrap="square">
            <a:spAutoFit/>
          </a:bodyPr>
          <a:lstStyle/>
          <a:p>
            <a:pPr marL="0" indent="0" algn="ctr">
              <a:buNone/>
            </a:pPr>
            <a:r>
              <a:rPr lang="en-IN" sz="1800" b="1" i="0" u="none" strike="noStrike" baseline="0" dirty="0">
                <a:latin typeface="Times-Bold"/>
              </a:rPr>
              <a:t>By: Md. Tahir </a:t>
            </a:r>
            <a:r>
              <a:rPr lang="en-IN" sz="1800" b="1" i="0" u="none" strike="noStrike" baseline="0" dirty="0" err="1">
                <a:latin typeface="Times-Bold"/>
              </a:rPr>
              <a:t>Mirji</a:t>
            </a:r>
            <a:endParaRPr lang="en-IN" sz="1800" dirty="0"/>
          </a:p>
        </p:txBody>
      </p:sp>
    </p:spTree>
    <p:extLst>
      <p:ext uri="{BB962C8B-B14F-4D97-AF65-F5344CB8AC3E}">
        <p14:creationId xmlns:p14="http://schemas.microsoft.com/office/powerpoint/2010/main" val="35708596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CB485D0-1ABE-F8F9-9BC1-FA0CE5ADA9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09239"/>
          </a:xfrm>
        </p:spPr>
      </p:pic>
    </p:spTree>
    <p:extLst>
      <p:ext uri="{BB962C8B-B14F-4D97-AF65-F5344CB8AC3E}">
        <p14:creationId xmlns:p14="http://schemas.microsoft.com/office/powerpoint/2010/main" val="2533959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5D63998-FB25-BA5E-82E7-BF87E087F4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68787" cy="6416842"/>
          </a:xfrm>
        </p:spPr>
      </p:pic>
    </p:spTree>
    <p:extLst>
      <p:ext uri="{BB962C8B-B14F-4D97-AF65-F5344CB8AC3E}">
        <p14:creationId xmlns:p14="http://schemas.microsoft.com/office/powerpoint/2010/main" val="1717433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9EDD785-6D64-9E6C-073C-275917B075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847" y="0"/>
            <a:ext cx="12036305" cy="6705600"/>
          </a:xfrm>
        </p:spPr>
      </p:pic>
    </p:spTree>
    <p:extLst>
      <p:ext uri="{BB962C8B-B14F-4D97-AF65-F5344CB8AC3E}">
        <p14:creationId xmlns:p14="http://schemas.microsoft.com/office/powerpoint/2010/main" val="632851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4A47FB-FFB1-8F06-6075-3DB5092D6DF9}"/>
              </a:ext>
            </a:extLst>
          </p:cNvPr>
          <p:cNvSpPr>
            <a:spLocks noGrp="1"/>
          </p:cNvSpPr>
          <p:nvPr>
            <p:ph idx="1"/>
          </p:nvPr>
        </p:nvSpPr>
        <p:spPr>
          <a:xfrm>
            <a:off x="385011" y="87682"/>
            <a:ext cx="11665026" cy="6526060"/>
          </a:xfrm>
        </p:spPr>
        <p:txBody>
          <a:bodyPr>
            <a:normAutofit fontScale="92500" lnSpcReduction="20000"/>
          </a:bodyPr>
          <a:lstStyle/>
          <a:p>
            <a:pPr marL="0" indent="0" algn="l">
              <a:lnSpc>
                <a:spcPct val="150000"/>
              </a:lnSpc>
              <a:buNone/>
            </a:pPr>
            <a:r>
              <a:rPr lang="en-US" sz="3300" b="1" i="0" u="none" strike="noStrike" baseline="0" dirty="0">
                <a:latin typeface="Times New Roman" panose="02020603050405020304" pitchFamily="18" charset="0"/>
                <a:cs typeface="Times New Roman" panose="02020603050405020304" pitchFamily="18" charset="0"/>
              </a:rPr>
              <a:t>Nested Queries, Tuples, and Set/Multiset Comparisons</a:t>
            </a:r>
          </a:p>
          <a:p>
            <a:pPr algn="l">
              <a:lnSpc>
                <a:spcPct val="150000"/>
              </a:lnSpc>
            </a:pPr>
            <a:r>
              <a:rPr lang="en-US" b="0" i="0" u="none" strike="noStrike" baseline="0" dirty="0">
                <a:latin typeface="Times New Roman" panose="02020603050405020304" pitchFamily="18" charset="0"/>
                <a:cs typeface="Times New Roman" panose="02020603050405020304" pitchFamily="18" charset="0"/>
              </a:rPr>
              <a:t>Some queries require that existing values in the database be fetched and then used in a comparison condition. Such queries can be conveniently formulated by using </a:t>
            </a:r>
            <a:r>
              <a:rPr lang="en-US" b="1" i="0" u="none" strike="noStrike" baseline="0" dirty="0">
                <a:latin typeface="Times New Roman" panose="02020603050405020304" pitchFamily="18" charset="0"/>
                <a:cs typeface="Times New Roman" panose="02020603050405020304" pitchFamily="18" charset="0"/>
              </a:rPr>
              <a:t>nested queries</a:t>
            </a:r>
            <a:r>
              <a:rPr lang="en-US" b="0" i="0" u="none" strike="noStrike" baseline="0" dirty="0">
                <a:latin typeface="Times New Roman" panose="02020603050405020304" pitchFamily="18" charset="0"/>
                <a:cs typeface="Times New Roman" panose="02020603050405020304" pitchFamily="18" charset="0"/>
              </a:rPr>
              <a:t>, which are complete select-from-where blocks within the WHERE clause of another query. That another query is called the </a:t>
            </a:r>
            <a:r>
              <a:rPr lang="en-US" b="1" i="0" u="none" strike="noStrike" baseline="0" dirty="0">
                <a:latin typeface="Times New Roman" panose="02020603050405020304" pitchFamily="18" charset="0"/>
                <a:cs typeface="Times New Roman" panose="02020603050405020304" pitchFamily="18" charset="0"/>
              </a:rPr>
              <a:t>outer query</a:t>
            </a:r>
          </a:p>
          <a:p>
            <a:pPr marL="0" indent="0" algn="l">
              <a:lnSpc>
                <a:spcPct val="150000"/>
              </a:lnSpc>
              <a:buNone/>
            </a:pPr>
            <a:r>
              <a:rPr lang="en-IN" b="1" dirty="0">
                <a:latin typeface="Times New Roman" panose="02020603050405020304" pitchFamily="18" charset="0"/>
                <a:cs typeface="Times New Roman" panose="02020603050405020304" pitchFamily="18" charset="0"/>
              </a:rPr>
              <a:t>List the project numbers of projects that have an employee with last name ‘Smith’ as </a:t>
            </a:r>
            <a:r>
              <a:rPr lang="en-IN" b="1" i="0" u="none" strike="noStrike" baseline="0" dirty="0">
                <a:latin typeface="Times New Roman" panose="02020603050405020304" pitchFamily="18" charset="0"/>
                <a:cs typeface="Times New Roman" panose="02020603050405020304" pitchFamily="18" charset="0"/>
              </a:rPr>
              <a:t>manager</a:t>
            </a:r>
          </a:p>
          <a:p>
            <a:pPr marL="0" indent="0" algn="l">
              <a:lnSpc>
                <a:spcPct val="150000"/>
              </a:lnSpc>
              <a:buNone/>
            </a:pPr>
            <a:r>
              <a:rPr lang="en-US" b="0" i="0" u="none" strike="noStrike" baseline="0" dirty="0">
                <a:latin typeface="Times New Roman" panose="02020603050405020304" pitchFamily="18" charset="0"/>
                <a:cs typeface="Times New Roman" panose="02020603050405020304" pitchFamily="18" charset="0"/>
              </a:rPr>
              <a:t>SELECT DISTINCT </a:t>
            </a:r>
            <a:r>
              <a:rPr lang="en-US" b="0" i="0" u="none" strike="noStrike" baseline="0" dirty="0" err="1">
                <a:latin typeface="Times New Roman" panose="02020603050405020304" pitchFamily="18" charset="0"/>
                <a:cs typeface="Times New Roman" panose="02020603050405020304" pitchFamily="18" charset="0"/>
              </a:rPr>
              <a:t>Pnumber</a:t>
            </a:r>
            <a:r>
              <a:rPr lang="en-US" b="0" i="0" u="none" strike="noStrike" baseline="0" dirty="0">
                <a:latin typeface="Times New Roman" panose="02020603050405020304" pitchFamily="18" charset="0"/>
                <a:cs typeface="Times New Roman" panose="02020603050405020304" pitchFamily="18" charset="0"/>
              </a:rPr>
              <a:t> FROM PROJECT WHERE</a:t>
            </a:r>
            <a:r>
              <a:rPr lang="en-US" dirty="0">
                <a:latin typeface="Times New Roman" panose="02020603050405020304" pitchFamily="18" charset="0"/>
                <a:cs typeface="Times New Roman" panose="02020603050405020304" pitchFamily="18" charset="0"/>
              </a:rPr>
              <a:t> </a:t>
            </a:r>
          </a:p>
          <a:p>
            <a:pPr marL="0" indent="0" algn="l">
              <a:lnSpc>
                <a:spcPct val="150000"/>
              </a:lnSpc>
              <a:buNone/>
            </a:pPr>
            <a:r>
              <a:rPr lang="en-IN" b="0" i="0" u="none" strike="noStrike" baseline="0" dirty="0" err="1">
                <a:latin typeface="Times New Roman" panose="02020603050405020304" pitchFamily="18" charset="0"/>
                <a:cs typeface="Times New Roman" panose="02020603050405020304" pitchFamily="18" charset="0"/>
              </a:rPr>
              <a:t>Pnumber</a:t>
            </a:r>
            <a:r>
              <a:rPr lang="en-IN" b="0" i="0" u="none" strike="noStrike" baseline="0" dirty="0">
                <a:latin typeface="Times New Roman" panose="02020603050405020304" pitchFamily="18" charset="0"/>
                <a:cs typeface="Times New Roman" panose="02020603050405020304" pitchFamily="18" charset="0"/>
              </a:rPr>
              <a:t> </a:t>
            </a:r>
            <a:r>
              <a:rPr lang="en-IN" b="1" i="0" u="none" strike="noStrike" baseline="0" dirty="0">
                <a:solidFill>
                  <a:schemeClr val="accent2"/>
                </a:solidFill>
                <a:latin typeface="Times New Roman" panose="02020603050405020304" pitchFamily="18" charset="0"/>
                <a:cs typeface="Times New Roman" panose="02020603050405020304" pitchFamily="18" charset="0"/>
              </a:rPr>
              <a:t>IN</a:t>
            </a:r>
          </a:p>
          <a:p>
            <a:pPr marL="0" indent="0" algn="l">
              <a:lnSpc>
                <a:spcPct val="150000"/>
              </a:lnSpc>
              <a:buNone/>
            </a:pPr>
            <a:r>
              <a:rPr lang="en-US" b="0" i="0" u="none" strike="noStrike" baseline="0" dirty="0">
                <a:latin typeface="Times New Roman" panose="02020603050405020304" pitchFamily="18" charset="0"/>
                <a:cs typeface="Times New Roman" panose="02020603050405020304" pitchFamily="18" charset="0"/>
              </a:rPr>
              <a:t>(</a:t>
            </a:r>
            <a:r>
              <a:rPr lang="en-US" b="0" i="0" u="none" strike="noStrike" baseline="0" dirty="0">
                <a:solidFill>
                  <a:schemeClr val="accent2"/>
                </a:solidFill>
                <a:latin typeface="Times New Roman" panose="02020603050405020304" pitchFamily="18" charset="0"/>
                <a:cs typeface="Times New Roman" panose="02020603050405020304" pitchFamily="18" charset="0"/>
              </a:rPr>
              <a:t>SELECT </a:t>
            </a:r>
            <a:r>
              <a:rPr lang="en-US" b="0" i="0" u="none" strike="noStrike" baseline="0" dirty="0" err="1">
                <a:solidFill>
                  <a:schemeClr val="accent2"/>
                </a:solidFill>
                <a:latin typeface="Times New Roman" panose="02020603050405020304" pitchFamily="18" charset="0"/>
                <a:cs typeface="Times New Roman" panose="02020603050405020304" pitchFamily="18" charset="0"/>
              </a:rPr>
              <a:t>Pnumber</a:t>
            </a:r>
            <a:r>
              <a:rPr lang="en-US" b="0" i="0" u="none" strike="noStrike" baseline="0" dirty="0">
                <a:solidFill>
                  <a:schemeClr val="accent2"/>
                </a:solidFill>
                <a:latin typeface="Times New Roman" panose="02020603050405020304" pitchFamily="18" charset="0"/>
                <a:cs typeface="Times New Roman" panose="02020603050405020304" pitchFamily="18" charset="0"/>
              </a:rPr>
              <a:t> FROM PROJECT as P, DEPARTMENT as D, EMPLOYEE </a:t>
            </a:r>
            <a:r>
              <a:rPr lang="en-US" dirty="0">
                <a:solidFill>
                  <a:schemeClr val="accent2"/>
                </a:solidFill>
                <a:latin typeface="Times New Roman" panose="02020603050405020304" pitchFamily="18" charset="0"/>
                <a:cs typeface="Times New Roman" panose="02020603050405020304" pitchFamily="18" charset="0"/>
              </a:rPr>
              <a:t>as E</a:t>
            </a:r>
            <a:r>
              <a:rPr lang="en-US" b="0" i="0" u="none" strike="noStrike" baseline="0" dirty="0">
                <a:solidFill>
                  <a:schemeClr val="accent2"/>
                </a:solidFill>
                <a:latin typeface="Times New Roman" panose="02020603050405020304" pitchFamily="18" charset="0"/>
                <a:cs typeface="Times New Roman" panose="02020603050405020304" pitchFamily="18" charset="0"/>
              </a:rPr>
              <a:t> WHERE </a:t>
            </a:r>
            <a:r>
              <a:rPr lang="en-US" b="0" i="0" u="none" strike="noStrike" baseline="0" dirty="0" err="1">
                <a:solidFill>
                  <a:schemeClr val="accent2"/>
                </a:solidFill>
                <a:latin typeface="Times New Roman" panose="02020603050405020304" pitchFamily="18" charset="0"/>
                <a:cs typeface="Times New Roman" panose="02020603050405020304" pitchFamily="18" charset="0"/>
              </a:rPr>
              <a:t>E.Dnum</a:t>
            </a:r>
            <a:r>
              <a:rPr lang="en-US" b="0" i="0" u="none" strike="noStrike" baseline="0" dirty="0">
                <a:solidFill>
                  <a:schemeClr val="accent2"/>
                </a:solidFill>
                <a:latin typeface="Times New Roman" panose="02020603050405020304" pitchFamily="18" charset="0"/>
                <a:cs typeface="Times New Roman" panose="02020603050405020304" pitchFamily="18" charset="0"/>
              </a:rPr>
              <a:t>=</a:t>
            </a:r>
            <a:r>
              <a:rPr lang="en-US" b="0" i="0" u="none" strike="noStrike" baseline="0" dirty="0" err="1">
                <a:solidFill>
                  <a:schemeClr val="accent2"/>
                </a:solidFill>
                <a:latin typeface="Times New Roman" panose="02020603050405020304" pitchFamily="18" charset="0"/>
                <a:cs typeface="Times New Roman" panose="02020603050405020304" pitchFamily="18" charset="0"/>
              </a:rPr>
              <a:t>D.Dnumber</a:t>
            </a:r>
            <a:r>
              <a:rPr lang="en-US" b="0" i="0" u="none" strike="noStrike" baseline="0" dirty="0">
                <a:solidFill>
                  <a:schemeClr val="accent2"/>
                </a:solidFill>
                <a:latin typeface="Times New Roman" panose="02020603050405020304" pitchFamily="18" charset="0"/>
                <a:cs typeface="Times New Roman" panose="02020603050405020304" pitchFamily="18" charset="0"/>
              </a:rPr>
              <a:t> AND </a:t>
            </a:r>
            <a:r>
              <a:rPr lang="en-US" b="0" i="0" u="none" strike="noStrike" baseline="0" dirty="0" err="1">
                <a:solidFill>
                  <a:schemeClr val="accent2"/>
                </a:solidFill>
                <a:latin typeface="Times New Roman" panose="02020603050405020304" pitchFamily="18" charset="0"/>
                <a:cs typeface="Times New Roman" panose="02020603050405020304" pitchFamily="18" charset="0"/>
              </a:rPr>
              <a:t>E.Mgr_ssn</a:t>
            </a:r>
            <a:r>
              <a:rPr lang="en-US" b="0" i="0" u="none" strike="noStrike" baseline="0" dirty="0">
                <a:solidFill>
                  <a:schemeClr val="accent2"/>
                </a:solidFill>
                <a:latin typeface="Times New Roman" panose="02020603050405020304" pitchFamily="18" charset="0"/>
                <a:cs typeface="Times New Roman" panose="02020603050405020304" pitchFamily="18" charset="0"/>
              </a:rPr>
              <a:t>=</a:t>
            </a:r>
            <a:r>
              <a:rPr lang="en-US" b="0" i="0" u="none" strike="noStrike" baseline="0" dirty="0" err="1">
                <a:solidFill>
                  <a:schemeClr val="accent2"/>
                </a:solidFill>
                <a:latin typeface="Times New Roman" panose="02020603050405020304" pitchFamily="18" charset="0"/>
                <a:cs typeface="Times New Roman" panose="02020603050405020304" pitchFamily="18" charset="0"/>
              </a:rPr>
              <a:t>E.Ssn</a:t>
            </a:r>
            <a:r>
              <a:rPr lang="en-US" b="0" i="0" u="none" strike="noStrike" baseline="0" dirty="0">
                <a:solidFill>
                  <a:schemeClr val="accent2"/>
                </a:solidFill>
                <a:latin typeface="Times New Roman" panose="02020603050405020304" pitchFamily="18" charset="0"/>
                <a:cs typeface="Times New Roman" panose="02020603050405020304" pitchFamily="18" charset="0"/>
              </a:rPr>
              <a:t> AND </a:t>
            </a:r>
            <a:r>
              <a:rPr lang="en-US" b="0" i="0" u="none" strike="noStrike" baseline="0" dirty="0" err="1">
                <a:solidFill>
                  <a:schemeClr val="accent2"/>
                </a:solidFill>
                <a:latin typeface="Times New Roman" panose="02020603050405020304" pitchFamily="18" charset="0"/>
                <a:cs typeface="Times New Roman" panose="02020603050405020304" pitchFamily="18" charset="0"/>
              </a:rPr>
              <a:t>E.Lname</a:t>
            </a:r>
            <a:r>
              <a:rPr lang="en-US" b="0" i="0" u="none" strike="noStrike" baseline="0" dirty="0">
                <a:solidFill>
                  <a:schemeClr val="accent2"/>
                </a:solidFill>
                <a:latin typeface="Times New Roman" panose="02020603050405020304" pitchFamily="18" charset="0"/>
                <a:cs typeface="Times New Roman" panose="02020603050405020304" pitchFamily="18" charset="0"/>
              </a:rPr>
              <a:t>=‘smith’</a:t>
            </a:r>
            <a:r>
              <a:rPr lang="en-US" b="0" i="0" u="none" strike="noStrike" baseline="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636158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CFD692AA-B5F7-AB4D-78BC-73C123661FBB}"/>
              </a:ext>
            </a:extLst>
          </p:cNvPr>
          <p:cNvSpPr>
            <a:spLocks noGrp="1" noChangeArrowheads="1"/>
          </p:cNvSpPr>
          <p:nvPr>
            <p:ph idx="1"/>
          </p:nvPr>
        </p:nvSpPr>
        <p:spPr bwMode="auto">
          <a:xfrm>
            <a:off x="320842" y="-46165"/>
            <a:ext cx="11871158" cy="7109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Inner Subquery:</a:t>
            </a:r>
            <a:endPar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SELECT </a:t>
            </a:r>
            <a:r>
              <a:rPr kumimoji="0" lang="en-US" altLang="en-US" sz="26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Pnumber</a:t>
            </a:r>
            <a:r>
              <a:rPr kumimoji="0" lang="en-US" altLang="en-US" sz="2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FROM PROJECT as P, DEPARTMENT as D, EMPLOYEE as E WHERE </a:t>
            </a:r>
            <a:r>
              <a:rPr lang="en-US" altLang="en-US" sz="2600" dirty="0" err="1">
                <a:latin typeface="Times New Roman" panose="02020603050405020304" pitchFamily="18" charset="0"/>
                <a:cs typeface="Times New Roman" panose="02020603050405020304" pitchFamily="18" charset="0"/>
              </a:rPr>
              <a:t>E</a:t>
            </a:r>
            <a:r>
              <a:rPr kumimoji="0" lang="en-US" altLang="en-US" sz="26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.Dnum</a:t>
            </a:r>
            <a:r>
              <a:rPr kumimoji="0" lang="en-US" altLang="en-US" sz="2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a:t>
            </a:r>
            <a:r>
              <a:rPr lang="en-US" altLang="en-US" sz="2600" dirty="0" err="1">
                <a:latin typeface="Times New Roman" panose="02020603050405020304" pitchFamily="18" charset="0"/>
                <a:cs typeface="Times New Roman" panose="02020603050405020304" pitchFamily="18" charset="0"/>
              </a:rPr>
              <a:t>D.</a:t>
            </a:r>
            <a:r>
              <a:rPr kumimoji="0" lang="en-US" altLang="en-US" sz="26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Dnumber</a:t>
            </a:r>
            <a:r>
              <a:rPr kumimoji="0" lang="en-US" altLang="en-US" sz="2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en-US" sz="26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E.Mgr_ssn</a:t>
            </a:r>
            <a:r>
              <a:rPr kumimoji="0" lang="en-US" altLang="en-US" sz="2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a:t>
            </a:r>
            <a:r>
              <a:rPr kumimoji="0" lang="en-US" altLang="en-US" sz="26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E.Ssn</a:t>
            </a:r>
            <a:r>
              <a:rPr kumimoji="0" lang="en-US" altLang="en-US" sz="2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en-US" sz="26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E.Lname</a:t>
            </a:r>
            <a:r>
              <a:rPr kumimoji="0" lang="en-US" altLang="en-US" sz="2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'smith</a:t>
            </a:r>
            <a:r>
              <a:rPr kumimoji="0" lang="en-US" altLang="en-US" sz="2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subquery uses </a:t>
            </a:r>
            <a:r>
              <a:rPr kumimoji="0" lang="en-US" altLang="en-US" sz="2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implicit joins</a:t>
            </a:r>
            <a:r>
              <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(comma-separated tables with conditions in the WHERE clause). </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Tables involved:</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PROJECT – contains project info (including </a:t>
            </a:r>
            <a:r>
              <a:rPr kumimoji="0" lang="en-US" altLang="en-US" sz="2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Dnum</a:t>
            </a:r>
            <a:r>
              <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department number the project is controlled by)</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DEPARTMENT – contains department info (including </a:t>
            </a:r>
            <a:r>
              <a:rPr kumimoji="0" lang="en-US" altLang="en-US" sz="2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Dnumber</a:t>
            </a:r>
            <a:r>
              <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en-US" sz="2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Mgr_ssn</a:t>
            </a:r>
            <a:r>
              <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SSN of the department manager)</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EMPLOYEE – contains employee info (including </a:t>
            </a:r>
            <a:r>
              <a:rPr kumimoji="0" lang="en-US" altLang="en-US" sz="2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Ssn</a:t>
            </a:r>
            <a:r>
              <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en-US" sz="2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Lname</a:t>
            </a:r>
            <a:r>
              <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41089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5D07D7-6BEF-7B4C-55E6-3D13AF5E7EB3}"/>
              </a:ext>
            </a:extLst>
          </p:cNvPr>
          <p:cNvSpPr>
            <a:spLocks noGrp="1"/>
          </p:cNvSpPr>
          <p:nvPr>
            <p:ph idx="1"/>
          </p:nvPr>
        </p:nvSpPr>
        <p:spPr>
          <a:xfrm>
            <a:off x="336884" y="0"/>
            <a:ext cx="11855116" cy="6858000"/>
          </a:xfrm>
        </p:spPr>
        <p:txBody>
          <a:bodyPr>
            <a:normAutofit lnSpcReduction="10000"/>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Join conditions:</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Dnum</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a:t>
            </a:r>
            <a:r>
              <a:rPr kumimoji="0" lang="en-US" altLang="en-US"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Dnumber</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connects a project to its controlling department.</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Mgr_ssn</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a:t>
            </a:r>
            <a:r>
              <a:rPr kumimoji="0" lang="en-US" altLang="en-US"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Ssn</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connects the department to its manager.</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Lname</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'smith' → filters to only those managers whose last name is Smith.</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So, the subquery finds all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Pnumber</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values of projects that are managed by a department with a manager named "Smith".</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Outer Query:</a:t>
            </a:r>
            <a:endPar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SELECT DISTINCT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Pnumber</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FROM PROJECT WHERE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Pnumber</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 ( ... ) ;</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From the PROJECT table, return distinct project numbers that are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 the result of the subquery above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Using DISTINCT ensures no duplicates.</a:t>
            </a:r>
          </a:p>
          <a:p>
            <a:endParaRPr lang="en-IN" dirty="0"/>
          </a:p>
        </p:txBody>
      </p:sp>
    </p:spTree>
    <p:extLst>
      <p:ext uri="{BB962C8B-B14F-4D97-AF65-F5344CB8AC3E}">
        <p14:creationId xmlns:p14="http://schemas.microsoft.com/office/powerpoint/2010/main" val="629217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A4F5D1-89C8-9CAA-D8EB-493CA7E04D27}"/>
              </a:ext>
            </a:extLst>
          </p:cNvPr>
          <p:cNvSpPr>
            <a:spLocks noGrp="1"/>
          </p:cNvSpPr>
          <p:nvPr>
            <p:ph idx="1"/>
          </p:nvPr>
        </p:nvSpPr>
        <p:spPr>
          <a:xfrm>
            <a:off x="338203" y="0"/>
            <a:ext cx="11398685" cy="6497053"/>
          </a:xfrm>
        </p:spPr>
        <p:txBody>
          <a:bodyPr>
            <a:normAutofit/>
          </a:bodyPr>
          <a:lstStyle/>
          <a:p>
            <a:pPr marL="0" indent="0" algn="l">
              <a:lnSpc>
                <a:spcPct val="150000"/>
              </a:lnSpc>
              <a:buNone/>
            </a:pPr>
            <a:r>
              <a:rPr lang="en-IN" sz="3200" b="1" dirty="0">
                <a:latin typeface="Times New Roman" panose="02020603050405020304" pitchFamily="18" charset="0"/>
                <a:cs typeface="Times New Roman" panose="02020603050405020304" pitchFamily="18" charset="0"/>
              </a:rPr>
              <a:t>List the project numbers of projects that have an employee with the last name ‘Smith’ as </a:t>
            </a:r>
            <a:r>
              <a:rPr lang="en-US" sz="3200" b="1" i="0" u="none" strike="noStrike" baseline="0" dirty="0">
                <a:latin typeface="Times New Roman" panose="02020603050405020304" pitchFamily="18" charset="0"/>
                <a:cs typeface="Times New Roman" panose="02020603050405020304" pitchFamily="18" charset="0"/>
              </a:rPr>
              <a:t>either a manager or a worker.</a:t>
            </a:r>
          </a:p>
          <a:p>
            <a:pPr marL="0" indent="0" algn="l">
              <a:lnSpc>
                <a:spcPct val="150000"/>
              </a:lnSpc>
              <a:buNone/>
            </a:pPr>
            <a:r>
              <a:rPr lang="en-US" sz="2800" b="0" i="0" u="none" strike="noStrike" baseline="0" dirty="0">
                <a:latin typeface="Times New Roman" panose="02020603050405020304" pitchFamily="18" charset="0"/>
                <a:cs typeface="Times New Roman" panose="02020603050405020304" pitchFamily="18" charset="0"/>
              </a:rPr>
              <a:t>SELECT DISTINCT </a:t>
            </a:r>
            <a:r>
              <a:rPr lang="en-US" sz="2800" b="0" i="0" u="none" strike="noStrike" baseline="0" dirty="0" err="1">
                <a:latin typeface="Times New Roman" panose="02020603050405020304" pitchFamily="18" charset="0"/>
                <a:cs typeface="Times New Roman" panose="02020603050405020304" pitchFamily="18" charset="0"/>
              </a:rPr>
              <a:t>Pnumber</a:t>
            </a:r>
            <a:r>
              <a:rPr lang="en-US" sz="2800" b="0" i="0" u="none" strike="noStrike" baseline="0" dirty="0">
                <a:latin typeface="Times New Roman" panose="02020603050405020304" pitchFamily="18" charset="0"/>
                <a:cs typeface="Times New Roman" panose="02020603050405020304" pitchFamily="18" charset="0"/>
              </a:rPr>
              <a:t> FROM PROJECT WHERE</a:t>
            </a:r>
            <a:r>
              <a:rPr lang="en-US" sz="2800" dirty="0">
                <a:latin typeface="Times New Roman" panose="02020603050405020304" pitchFamily="18" charset="0"/>
                <a:cs typeface="Times New Roman" panose="02020603050405020304" pitchFamily="18" charset="0"/>
              </a:rPr>
              <a:t> </a:t>
            </a:r>
          </a:p>
          <a:p>
            <a:pPr marL="0" indent="0" algn="l">
              <a:lnSpc>
                <a:spcPct val="150000"/>
              </a:lnSpc>
              <a:buNone/>
            </a:pPr>
            <a:r>
              <a:rPr lang="en-IN" sz="2800" b="0" i="0" u="none" strike="noStrike" baseline="0" dirty="0" err="1">
                <a:latin typeface="Times New Roman" panose="02020603050405020304" pitchFamily="18" charset="0"/>
                <a:cs typeface="Times New Roman" panose="02020603050405020304" pitchFamily="18" charset="0"/>
              </a:rPr>
              <a:t>Pnumber</a:t>
            </a:r>
            <a:r>
              <a:rPr lang="en-IN" sz="2800" b="0" i="0" u="none" strike="noStrike" baseline="0" dirty="0">
                <a:latin typeface="Times New Roman" panose="02020603050405020304" pitchFamily="18" charset="0"/>
                <a:cs typeface="Times New Roman" panose="02020603050405020304" pitchFamily="18" charset="0"/>
              </a:rPr>
              <a:t> IN</a:t>
            </a:r>
          </a:p>
          <a:p>
            <a:pPr marL="0" indent="0" algn="l">
              <a:lnSpc>
                <a:spcPct val="150000"/>
              </a:lnSpc>
              <a:buNone/>
            </a:pPr>
            <a:r>
              <a:rPr lang="en-US" sz="2800" b="0" i="0" u="none" strike="noStrike" baseline="0" dirty="0">
                <a:latin typeface="Times New Roman" panose="02020603050405020304" pitchFamily="18" charset="0"/>
                <a:cs typeface="Times New Roman" panose="02020603050405020304" pitchFamily="18" charset="0"/>
              </a:rPr>
              <a:t>(</a:t>
            </a:r>
            <a:r>
              <a:rPr lang="en-US" sz="2800" b="0" i="0" u="none" strike="noStrike" baseline="0" dirty="0">
                <a:solidFill>
                  <a:schemeClr val="accent2"/>
                </a:solidFill>
                <a:latin typeface="Times New Roman" panose="02020603050405020304" pitchFamily="18" charset="0"/>
                <a:cs typeface="Times New Roman" panose="02020603050405020304" pitchFamily="18" charset="0"/>
              </a:rPr>
              <a:t>SELECT </a:t>
            </a:r>
            <a:r>
              <a:rPr lang="en-US" sz="2800" b="0" i="0" u="none" strike="noStrike" baseline="0" dirty="0" err="1">
                <a:solidFill>
                  <a:schemeClr val="accent2"/>
                </a:solidFill>
                <a:latin typeface="Times New Roman" panose="02020603050405020304" pitchFamily="18" charset="0"/>
                <a:cs typeface="Times New Roman" panose="02020603050405020304" pitchFamily="18" charset="0"/>
              </a:rPr>
              <a:t>Pnumber</a:t>
            </a:r>
            <a:r>
              <a:rPr lang="en-US" sz="2800" b="0" i="0" u="none" strike="noStrike" baseline="0" dirty="0">
                <a:solidFill>
                  <a:schemeClr val="accent2"/>
                </a:solidFill>
                <a:latin typeface="Times New Roman" panose="02020603050405020304" pitchFamily="18" charset="0"/>
                <a:cs typeface="Times New Roman" panose="02020603050405020304" pitchFamily="18" charset="0"/>
              </a:rPr>
              <a:t> FROM PROJECT, DEPARTMENT, EMPLOYEE WHERE </a:t>
            </a:r>
            <a:r>
              <a:rPr lang="en-US" sz="2800" b="0" i="0" u="none" strike="noStrike" baseline="0" dirty="0" err="1">
                <a:solidFill>
                  <a:schemeClr val="accent2"/>
                </a:solidFill>
                <a:latin typeface="Times New Roman" panose="02020603050405020304" pitchFamily="18" charset="0"/>
                <a:cs typeface="Times New Roman" panose="02020603050405020304" pitchFamily="18" charset="0"/>
              </a:rPr>
              <a:t>Dnum</a:t>
            </a:r>
            <a:r>
              <a:rPr lang="en-US" sz="2800" b="0" i="0" u="none" strike="noStrike" baseline="0" dirty="0">
                <a:solidFill>
                  <a:schemeClr val="accent2"/>
                </a:solidFill>
                <a:latin typeface="Times New Roman" panose="02020603050405020304" pitchFamily="18" charset="0"/>
                <a:cs typeface="Times New Roman" panose="02020603050405020304" pitchFamily="18" charset="0"/>
              </a:rPr>
              <a:t>=</a:t>
            </a:r>
            <a:r>
              <a:rPr lang="en-US" sz="2800" b="0" i="0" u="none" strike="noStrike" baseline="0" dirty="0" err="1">
                <a:solidFill>
                  <a:schemeClr val="accent2"/>
                </a:solidFill>
                <a:latin typeface="Times New Roman" panose="02020603050405020304" pitchFamily="18" charset="0"/>
                <a:cs typeface="Times New Roman" panose="02020603050405020304" pitchFamily="18" charset="0"/>
              </a:rPr>
              <a:t>Dnumber</a:t>
            </a:r>
            <a:r>
              <a:rPr lang="en-US" sz="2800" b="0" i="0" u="none" strike="noStrike" baseline="0" dirty="0">
                <a:solidFill>
                  <a:schemeClr val="accent2"/>
                </a:solidFill>
                <a:latin typeface="Times New Roman" panose="02020603050405020304" pitchFamily="18" charset="0"/>
                <a:cs typeface="Times New Roman" panose="02020603050405020304" pitchFamily="18" charset="0"/>
              </a:rPr>
              <a:t> AND </a:t>
            </a:r>
            <a:r>
              <a:rPr lang="en-US" sz="2800" b="0" i="0" u="none" strike="noStrike" baseline="0" dirty="0" err="1">
                <a:solidFill>
                  <a:schemeClr val="accent2"/>
                </a:solidFill>
                <a:latin typeface="Times New Roman" panose="02020603050405020304" pitchFamily="18" charset="0"/>
                <a:cs typeface="Times New Roman" panose="02020603050405020304" pitchFamily="18" charset="0"/>
              </a:rPr>
              <a:t>Mgr_ssn</a:t>
            </a:r>
            <a:r>
              <a:rPr lang="en-US" sz="2800" b="0" i="0" u="none" strike="noStrike" baseline="0" dirty="0">
                <a:solidFill>
                  <a:schemeClr val="accent2"/>
                </a:solidFill>
                <a:latin typeface="Times New Roman" panose="02020603050405020304" pitchFamily="18" charset="0"/>
                <a:cs typeface="Times New Roman" panose="02020603050405020304" pitchFamily="18" charset="0"/>
              </a:rPr>
              <a:t>=</a:t>
            </a:r>
            <a:r>
              <a:rPr lang="en-US" sz="2800" b="0" i="0" u="none" strike="noStrike" baseline="0" dirty="0" err="1">
                <a:solidFill>
                  <a:schemeClr val="accent2"/>
                </a:solidFill>
                <a:latin typeface="Times New Roman" panose="02020603050405020304" pitchFamily="18" charset="0"/>
                <a:cs typeface="Times New Roman" panose="02020603050405020304" pitchFamily="18" charset="0"/>
              </a:rPr>
              <a:t>Ssn</a:t>
            </a:r>
            <a:r>
              <a:rPr lang="en-US" sz="2800" b="0" i="0" u="none" strike="noStrike" baseline="0" dirty="0">
                <a:solidFill>
                  <a:schemeClr val="accent2"/>
                </a:solidFill>
                <a:latin typeface="Times New Roman" panose="02020603050405020304" pitchFamily="18" charset="0"/>
                <a:cs typeface="Times New Roman" panose="02020603050405020304" pitchFamily="18" charset="0"/>
              </a:rPr>
              <a:t> AND </a:t>
            </a:r>
            <a:r>
              <a:rPr lang="en-IN" sz="2800" b="0" i="0" u="none" strike="noStrike" baseline="0" dirty="0" err="1">
                <a:latin typeface="Times New Roman" panose="02020603050405020304" pitchFamily="18" charset="0"/>
                <a:cs typeface="Times New Roman" panose="02020603050405020304" pitchFamily="18" charset="0"/>
              </a:rPr>
              <a:t>Pnumber</a:t>
            </a:r>
            <a:r>
              <a:rPr lang="en-IN" sz="2800" b="0" i="0" u="none" strike="noStrike" baseline="0" dirty="0">
                <a:latin typeface="Times New Roman" panose="02020603050405020304" pitchFamily="18" charset="0"/>
                <a:cs typeface="Times New Roman" panose="02020603050405020304" pitchFamily="18" charset="0"/>
              </a:rPr>
              <a:t> IN</a:t>
            </a:r>
          </a:p>
          <a:p>
            <a:pPr marL="0" indent="0" algn="l">
              <a:lnSpc>
                <a:spcPct val="150000"/>
              </a:lnSpc>
              <a:buNone/>
            </a:pPr>
            <a:r>
              <a:rPr lang="en-US" sz="2800" b="0" i="0" u="none" strike="noStrike" baseline="0" dirty="0">
                <a:latin typeface="Times New Roman" panose="02020603050405020304" pitchFamily="18" charset="0"/>
                <a:cs typeface="Times New Roman" panose="02020603050405020304" pitchFamily="18" charset="0"/>
              </a:rPr>
              <a:t>(</a:t>
            </a:r>
            <a:r>
              <a:rPr lang="en-US" sz="2800" b="0" i="0" u="none" strike="noStrike" baseline="0" dirty="0">
                <a:solidFill>
                  <a:schemeClr val="accent5">
                    <a:lumMod val="75000"/>
                  </a:schemeClr>
                </a:solidFill>
                <a:latin typeface="Times New Roman" panose="02020603050405020304" pitchFamily="18" charset="0"/>
                <a:cs typeface="Times New Roman" panose="02020603050405020304" pitchFamily="18" charset="0"/>
              </a:rPr>
              <a:t>SELECT </a:t>
            </a:r>
            <a:r>
              <a:rPr lang="en-US" sz="2800" b="0" i="0" u="none" strike="noStrike" baseline="0" dirty="0" err="1">
                <a:solidFill>
                  <a:schemeClr val="accent5">
                    <a:lumMod val="75000"/>
                  </a:schemeClr>
                </a:solidFill>
                <a:latin typeface="Times New Roman" panose="02020603050405020304" pitchFamily="18" charset="0"/>
                <a:cs typeface="Times New Roman" panose="02020603050405020304" pitchFamily="18" charset="0"/>
              </a:rPr>
              <a:t>Pno</a:t>
            </a:r>
            <a:r>
              <a:rPr lang="en-US" sz="2800" b="0" i="0" u="none" strike="noStrike" baseline="0" dirty="0">
                <a:solidFill>
                  <a:schemeClr val="accent5">
                    <a:lumMod val="75000"/>
                  </a:schemeClr>
                </a:solidFill>
                <a:latin typeface="Times New Roman" panose="02020603050405020304" pitchFamily="18" charset="0"/>
                <a:cs typeface="Times New Roman" panose="02020603050405020304" pitchFamily="18" charset="0"/>
              </a:rPr>
              <a:t> FROM WORKS_ON, EMPLOYEE WHERE </a:t>
            </a:r>
            <a:r>
              <a:rPr lang="en-US" sz="2800" b="0" i="0" u="none" strike="noStrike" baseline="0" dirty="0" err="1">
                <a:solidFill>
                  <a:schemeClr val="accent5">
                    <a:lumMod val="75000"/>
                  </a:schemeClr>
                </a:solidFill>
                <a:latin typeface="Times New Roman" panose="02020603050405020304" pitchFamily="18" charset="0"/>
                <a:cs typeface="Times New Roman" panose="02020603050405020304" pitchFamily="18" charset="0"/>
              </a:rPr>
              <a:t>Essn</a:t>
            </a:r>
            <a:r>
              <a:rPr lang="en-US" sz="2800" b="0" i="0" u="none" strike="noStrike" baseline="0" dirty="0">
                <a:solidFill>
                  <a:schemeClr val="accent5">
                    <a:lumMod val="75000"/>
                  </a:schemeClr>
                </a:solidFill>
                <a:latin typeface="Times New Roman" panose="02020603050405020304" pitchFamily="18" charset="0"/>
                <a:cs typeface="Times New Roman" panose="02020603050405020304" pitchFamily="18" charset="0"/>
              </a:rPr>
              <a:t>=</a:t>
            </a:r>
            <a:r>
              <a:rPr lang="en-US" sz="2800" b="0" i="0" u="none" strike="noStrike" baseline="0" dirty="0" err="1">
                <a:solidFill>
                  <a:schemeClr val="accent5">
                    <a:lumMod val="75000"/>
                  </a:schemeClr>
                </a:solidFill>
                <a:latin typeface="Times New Roman" panose="02020603050405020304" pitchFamily="18" charset="0"/>
                <a:cs typeface="Times New Roman" panose="02020603050405020304" pitchFamily="18" charset="0"/>
              </a:rPr>
              <a:t>Ssn</a:t>
            </a:r>
            <a:r>
              <a:rPr lang="en-US" sz="2800" b="0" i="0" u="none" strike="noStrike" baseline="0" dirty="0">
                <a:solidFill>
                  <a:schemeClr val="accent5">
                    <a:lumMod val="75000"/>
                  </a:schemeClr>
                </a:solidFill>
                <a:latin typeface="Times New Roman" panose="02020603050405020304" pitchFamily="18" charset="0"/>
                <a:cs typeface="Times New Roman" panose="02020603050405020304" pitchFamily="18" charset="0"/>
              </a:rPr>
              <a:t> AND </a:t>
            </a:r>
            <a:r>
              <a:rPr lang="en-US" sz="2800" b="0" i="0" u="none" strike="noStrike" baseline="0" dirty="0" err="1">
                <a:solidFill>
                  <a:schemeClr val="accent5">
                    <a:lumMod val="75000"/>
                  </a:schemeClr>
                </a:solidFill>
                <a:latin typeface="Times New Roman" panose="02020603050405020304" pitchFamily="18" charset="0"/>
                <a:cs typeface="Times New Roman" panose="02020603050405020304" pitchFamily="18" charset="0"/>
              </a:rPr>
              <a:t>Lname</a:t>
            </a:r>
            <a:r>
              <a:rPr lang="en-US" sz="2800" b="0" i="0" u="none" strike="noStrike" baseline="0" dirty="0">
                <a:solidFill>
                  <a:schemeClr val="accent5">
                    <a:lumMod val="75000"/>
                  </a:schemeClr>
                </a:solidFill>
                <a:latin typeface="Times New Roman" panose="02020603050405020304" pitchFamily="18" charset="0"/>
                <a:cs typeface="Times New Roman" panose="02020603050405020304" pitchFamily="18" charset="0"/>
              </a:rPr>
              <a:t>=‘smith’</a:t>
            </a:r>
            <a:r>
              <a:rPr lang="en-US" sz="2800" b="0" i="0" u="none" strike="noStrike" baseline="0" dirty="0">
                <a:latin typeface="Times New Roman" panose="02020603050405020304" pitchFamily="18" charset="0"/>
                <a:cs typeface="Times New Roman" panose="02020603050405020304" pitchFamily="18" charset="0"/>
              </a:rPr>
              <a:t>)</a:t>
            </a:r>
            <a:r>
              <a:rPr lang="en-IN" sz="2800" b="0" i="0" u="none" strike="noStrike" baseline="0"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13554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19">
            <a:extLst>
              <a:ext uri="{FF2B5EF4-FFF2-40B4-BE49-F238E27FC236}">
                <a16:creationId xmlns:a16="http://schemas.microsoft.com/office/drawing/2014/main" id="{68A4BEC7-071D-1FC8-5E15-2468BF898731}"/>
              </a:ext>
            </a:extLst>
          </p:cNvPr>
          <p:cNvSpPr>
            <a:spLocks noGrp="1" noChangeArrowheads="1"/>
          </p:cNvSpPr>
          <p:nvPr>
            <p:ph idx="1"/>
          </p:nvPr>
        </p:nvSpPr>
        <p:spPr bwMode="auto">
          <a:xfrm>
            <a:off x="200526" y="0"/>
            <a:ext cx="11790947" cy="658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Condition 1:</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project is </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controlled by a department</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whose </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manager’s last name is 'Smith'</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Tables involved: PROJECT, DEPARTMENT, EMPLOYEE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Joins:</a:t>
            </a:r>
          </a:p>
          <a:p>
            <a:pPr marL="457200" marR="0" lvl="1" indent="0" algn="l" defTabSz="914400" rtl="0" eaLnBrk="0" fontAlgn="base" latinLnBrk="0" hangingPunct="0">
              <a:lnSpc>
                <a:spcPct val="150000"/>
              </a:lnSpc>
              <a:spcBef>
                <a:spcPct val="0"/>
              </a:spcBef>
              <a:spcAft>
                <a:spcPct val="0"/>
              </a:spcAft>
              <a:buClrTx/>
              <a:buSzTx/>
              <a:buNone/>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chemeClr val="accent2"/>
                </a:solidFill>
                <a:effectLst/>
                <a:latin typeface="Times New Roman" panose="02020603050405020304" pitchFamily="18" charset="0"/>
                <a:cs typeface="Times New Roman" panose="02020603050405020304" pitchFamily="18" charset="0"/>
              </a:rPr>
              <a:t>PROJECT</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.Dnum</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a:t>
            </a:r>
            <a:r>
              <a:rPr kumimoji="0" lang="en-US" altLang="en-US" b="0" i="0" u="none" strike="noStrike" cap="none" normalizeH="0" baseline="0" dirty="0" err="1">
                <a:ln>
                  <a:noFill/>
                </a:ln>
                <a:solidFill>
                  <a:schemeClr val="accent2"/>
                </a:solidFill>
                <a:effectLst/>
                <a:latin typeface="Times New Roman" panose="02020603050405020304" pitchFamily="18" charset="0"/>
                <a:cs typeface="Times New Roman" panose="02020603050405020304" pitchFamily="18" charset="0"/>
              </a:rPr>
              <a:t>DEPARTMENT</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.Dnumber</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50000"/>
              </a:lnSpc>
              <a:spcBef>
                <a:spcPct val="0"/>
              </a:spcBef>
              <a:spcAft>
                <a:spcPct val="0"/>
              </a:spcAft>
              <a:buClrTx/>
              <a:buSzTx/>
              <a:buNone/>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chemeClr val="accent2"/>
                </a:solidFill>
                <a:effectLst/>
                <a:latin typeface="Times New Roman" panose="02020603050405020304" pitchFamily="18" charset="0"/>
                <a:cs typeface="Times New Roman" panose="02020603050405020304" pitchFamily="18" charset="0"/>
              </a:rPr>
              <a:t>DEPARTMENT</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.Mgr_ssn</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a:t>
            </a:r>
            <a:r>
              <a:rPr kumimoji="0" lang="en-US" altLang="en-US" b="0" i="0" u="none" strike="noStrike" cap="none" normalizeH="0" baseline="0" dirty="0" err="1">
                <a:ln>
                  <a:noFill/>
                </a:ln>
                <a:solidFill>
                  <a:schemeClr val="accent2"/>
                </a:solidFill>
                <a:effectLst/>
                <a:latin typeface="Times New Roman" panose="02020603050405020304" pitchFamily="18" charset="0"/>
                <a:cs typeface="Times New Roman" panose="02020603050405020304" pitchFamily="18" charset="0"/>
              </a:rPr>
              <a:t>EMPLOYEE</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.Ssn</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Filter:</a:t>
            </a:r>
          </a:p>
          <a:p>
            <a:pPr marL="0" marR="0" lvl="0" indent="0" algn="l" defTabSz="914400" rtl="0" eaLnBrk="0" fontAlgn="base" latinLnBrk="0" hangingPunct="0">
              <a:lnSpc>
                <a:spcPct val="150000"/>
              </a:lnSpc>
              <a:spcBef>
                <a:spcPct val="0"/>
              </a:spcBef>
              <a:spcAft>
                <a:spcPct val="0"/>
              </a:spcAft>
              <a:buClrTx/>
              <a:buSzTx/>
              <a:buNone/>
              <a:tabLst/>
            </a:pPr>
            <a:r>
              <a:rPr lang="en-US" altLang="en-US" sz="2400" dirty="0">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accent2"/>
                </a:solidFill>
                <a:effectLst/>
                <a:latin typeface="Times New Roman" panose="02020603050405020304" pitchFamily="18" charset="0"/>
                <a:cs typeface="Times New Roman" panose="02020603050405020304" pitchFamily="18" charset="0"/>
              </a:rPr>
              <a:t>EMPLOYEE</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.Lname</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'smith’</a:t>
            </a:r>
          </a:p>
          <a:p>
            <a:pPr marL="0" marR="0" lvl="0" indent="0" algn="l" defTabSz="914400" rtl="0" eaLnBrk="0" fontAlgn="base" latinLnBrk="0" hangingPunct="0">
              <a:lnSpc>
                <a:spcPct val="150000"/>
              </a:lnSpc>
              <a:spcBef>
                <a:spcPct val="0"/>
              </a:spcBef>
              <a:spcAft>
                <a:spcPct val="0"/>
              </a:spcAft>
              <a:buClrTx/>
              <a:buSzTx/>
              <a:buNone/>
              <a:tabLst/>
            </a:pPr>
            <a:endParaRPr lang="en-US" altLang="en-US" sz="12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SELECT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Pnumber</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FROM PROJECT, DEPARTMENT, EMPLOYEE WHERE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Dnum</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Dnumber</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Mgr_ssn</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Ssn</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Lname</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'smith'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Returns all project numbers controlled by a department managed by someone named Smith.</a:t>
            </a:r>
          </a:p>
        </p:txBody>
      </p:sp>
    </p:spTree>
    <p:extLst>
      <p:ext uri="{BB962C8B-B14F-4D97-AF65-F5344CB8AC3E}">
        <p14:creationId xmlns:p14="http://schemas.microsoft.com/office/powerpoint/2010/main" val="3634941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8D6A606A-73FD-F807-F600-33A684302F4D}"/>
              </a:ext>
            </a:extLst>
          </p:cNvPr>
          <p:cNvSpPr>
            <a:spLocks noGrp="1" noChangeArrowheads="1"/>
          </p:cNvSpPr>
          <p:nvPr>
            <p:ph idx="1"/>
          </p:nvPr>
        </p:nvSpPr>
        <p:spPr bwMode="auto">
          <a:xfrm>
            <a:off x="288757" y="0"/>
            <a:ext cx="11871159" cy="6570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Condition 2:</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project has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least one employee named 'Smith' working on it</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Tables involved: WORKS_ON, EMPLOYEE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Joins:</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err="1">
                <a:ln>
                  <a:noFill/>
                </a:ln>
                <a:solidFill>
                  <a:schemeClr val="accent2"/>
                </a:solidFill>
                <a:effectLst/>
                <a:latin typeface="Times New Roman" panose="02020603050405020304" pitchFamily="18" charset="0"/>
                <a:cs typeface="Times New Roman" panose="02020603050405020304" pitchFamily="18" charset="0"/>
              </a:rPr>
              <a:t>WORKS_ON</a:t>
            </a:r>
            <a:r>
              <a:rPr kumimoji="0" lang="en-US" altLang="en-US"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.Essn</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a:t>
            </a:r>
            <a:r>
              <a:rPr kumimoji="0" lang="en-US" altLang="en-US" sz="2800" b="0" i="0" u="none" strike="noStrike" cap="none" normalizeH="0" baseline="0" dirty="0" err="1">
                <a:ln>
                  <a:noFill/>
                </a:ln>
                <a:solidFill>
                  <a:schemeClr val="accent2"/>
                </a:solidFill>
                <a:effectLst/>
                <a:latin typeface="Times New Roman" panose="02020603050405020304" pitchFamily="18" charset="0"/>
                <a:cs typeface="Times New Roman" panose="02020603050405020304" pitchFamily="18" charset="0"/>
              </a:rPr>
              <a:t>EMPLOYEE</a:t>
            </a:r>
            <a:r>
              <a:rPr kumimoji="0" lang="en-US" altLang="en-US"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.Ssn</a:t>
            </a: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Filter:</a:t>
            </a:r>
          </a:p>
          <a:p>
            <a:pPr marL="0" marR="0" lvl="0" indent="0" algn="l" defTabSz="914400" rtl="0" eaLnBrk="0" fontAlgn="base" latinLnBrk="0" hangingPunct="0">
              <a:lnSpc>
                <a:spcPct val="150000"/>
              </a:lnSpc>
              <a:spcBef>
                <a:spcPct val="0"/>
              </a:spcBef>
              <a:spcAft>
                <a:spcPct val="0"/>
              </a:spcAft>
              <a:buClrTx/>
              <a:buSzTx/>
              <a:buNone/>
              <a:tabLst/>
            </a:pPr>
            <a:r>
              <a:rPr lang="en-US" altLang="en-US" dirty="0">
                <a:latin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chemeClr val="accent2"/>
                </a:solidFill>
                <a:effectLst/>
                <a:latin typeface="Times New Roman" panose="02020603050405020304" pitchFamily="18" charset="0"/>
                <a:cs typeface="Times New Roman" panose="02020603050405020304" pitchFamily="18" charset="0"/>
              </a:rPr>
              <a:t>EMPLOYEE</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.Lname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'smith'</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SELECT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Pno</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FROM WORKS_ON, EMPLOYEE WHERE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Essn</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Ssn</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Lname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'smith'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Returns all project numbers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Pno</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that a 'Smith' works on.</a:t>
            </a:r>
          </a:p>
        </p:txBody>
      </p:sp>
    </p:spTree>
    <p:extLst>
      <p:ext uri="{BB962C8B-B14F-4D97-AF65-F5344CB8AC3E}">
        <p14:creationId xmlns:p14="http://schemas.microsoft.com/office/powerpoint/2010/main" val="343122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BA29C12C-DF4D-07C4-08A7-E389EE72B749}"/>
              </a:ext>
            </a:extLst>
          </p:cNvPr>
          <p:cNvSpPr>
            <a:spLocks noGrp="1" noChangeArrowheads="1"/>
          </p:cNvSpPr>
          <p:nvPr>
            <p:ph idx="1"/>
          </p:nvPr>
        </p:nvSpPr>
        <p:spPr bwMode="auto">
          <a:xfrm>
            <a:off x="417094" y="65314"/>
            <a:ext cx="11480991" cy="5724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3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Final Output: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outer query:</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SELECT DISTINCT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Pnumber</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FROM </a:t>
            </a:r>
            <a:r>
              <a:rPr kumimoji="0" lang="en-US" altLang="en-US" b="0" i="0" u="none" strike="noStrike" cap="none" normalizeH="0" baseline="0" dirty="0">
                <a:ln>
                  <a:noFill/>
                </a:ln>
                <a:solidFill>
                  <a:schemeClr val="accent2"/>
                </a:solidFill>
                <a:effectLst/>
                <a:latin typeface="Times New Roman" panose="02020603050405020304" pitchFamily="18" charset="0"/>
                <a:cs typeface="Times New Roman" panose="02020603050405020304" pitchFamily="18" charset="0"/>
              </a:rPr>
              <a:t>PROJECT</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Gets distinct project numbers from the PROJECT table where the project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is either</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managed by a department manager named 'Smith'</a:t>
            </a:r>
            <a:b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OR</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has an employee named 'Smith' working on it.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94103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39551B-E517-36D1-E915-6358147699A7}"/>
              </a:ext>
            </a:extLst>
          </p:cNvPr>
          <p:cNvSpPr/>
          <p:nvPr/>
        </p:nvSpPr>
        <p:spPr>
          <a:xfrm>
            <a:off x="192505" y="2261937"/>
            <a:ext cx="11879751" cy="434741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DC5F434F-E143-C0D2-96FB-C60A2268DA2E}"/>
              </a:ext>
            </a:extLst>
          </p:cNvPr>
          <p:cNvSpPr>
            <a:spLocks noGrp="1"/>
          </p:cNvSpPr>
          <p:nvPr>
            <p:ph type="title"/>
          </p:nvPr>
        </p:nvSpPr>
        <p:spPr>
          <a:xfrm>
            <a:off x="337456" y="1"/>
            <a:ext cx="11734800" cy="870856"/>
          </a:xfrm>
        </p:spPr>
        <p:txBody>
          <a:bodyPr>
            <a:normAutofit fontScale="90000"/>
          </a:bodyPr>
          <a:lstStyle/>
          <a:p>
            <a:r>
              <a:rPr lang="en-US" sz="4400" b="0" i="0" u="none" strike="noStrike" baseline="0" dirty="0">
                <a:solidFill>
                  <a:schemeClr val="accent1"/>
                </a:solidFill>
                <a:latin typeface="Times New Roman" panose="02020603050405020304" pitchFamily="18" charset="0"/>
                <a:cs typeface="Times New Roman" panose="02020603050405020304" pitchFamily="18" charset="0"/>
              </a:rPr>
              <a:t>Comparisons Involving NULL and Three-Valued Logic</a:t>
            </a:r>
            <a:endParaRPr lang="en-IN" dirty="0">
              <a:solidFill>
                <a:schemeClr val="accent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0D6D518-530C-BF91-683A-C076F2E4EEA4}"/>
              </a:ext>
            </a:extLst>
          </p:cNvPr>
          <p:cNvSpPr>
            <a:spLocks noGrp="1"/>
          </p:cNvSpPr>
          <p:nvPr>
            <p:ph idx="1"/>
          </p:nvPr>
        </p:nvSpPr>
        <p:spPr>
          <a:xfrm>
            <a:off x="337457" y="772886"/>
            <a:ext cx="11734800" cy="6085114"/>
          </a:xfrm>
        </p:spPr>
        <p:txBody>
          <a:bodyPr>
            <a:noAutofit/>
          </a:bodyPr>
          <a:lstStyle/>
          <a:p>
            <a:pPr marL="0" indent="0" algn="l">
              <a:lnSpc>
                <a:spcPct val="150000"/>
              </a:lnSpc>
              <a:buNone/>
            </a:pPr>
            <a:r>
              <a:rPr lang="en-US" sz="2600" b="0" i="0" u="none" strike="noStrike" baseline="0" dirty="0">
                <a:solidFill>
                  <a:srgbClr val="000000"/>
                </a:solidFill>
                <a:latin typeface="Times New Roman" panose="02020603050405020304" pitchFamily="18" charset="0"/>
                <a:cs typeface="Times New Roman" panose="02020603050405020304" pitchFamily="18" charset="0"/>
              </a:rPr>
              <a:t>SQL has various rules for dealing with NULL values. NULL is used to represent a missing value, but that it usually has one of three different interpretations value</a:t>
            </a:r>
          </a:p>
          <a:p>
            <a:pPr marL="0" indent="0" algn="l">
              <a:lnSpc>
                <a:spcPct val="150000"/>
              </a:lnSpc>
              <a:buNone/>
            </a:pPr>
            <a:r>
              <a:rPr lang="en-IN" sz="2600" b="1" i="0" u="none" strike="noStrike" baseline="0" dirty="0">
                <a:solidFill>
                  <a:srgbClr val="000000"/>
                </a:solidFill>
                <a:latin typeface="Times New Roman" panose="02020603050405020304" pitchFamily="18" charset="0"/>
                <a:cs typeface="Times New Roman" panose="02020603050405020304" pitchFamily="18" charset="0"/>
              </a:rPr>
              <a:t>Example</a:t>
            </a:r>
          </a:p>
          <a:p>
            <a:pPr marL="0" indent="0" algn="l">
              <a:lnSpc>
                <a:spcPct val="150000"/>
              </a:lnSpc>
              <a:buNone/>
            </a:pPr>
            <a:r>
              <a:rPr lang="en-IN" sz="2600" b="1" i="0" u="none" strike="noStrike" baseline="0" dirty="0">
                <a:solidFill>
                  <a:srgbClr val="000000"/>
                </a:solidFill>
                <a:latin typeface="Times New Roman" panose="02020603050405020304" pitchFamily="18" charset="0"/>
                <a:cs typeface="Times New Roman" panose="02020603050405020304" pitchFamily="18" charset="0"/>
              </a:rPr>
              <a:t>1. Unknown value: A</a:t>
            </a:r>
            <a:r>
              <a:rPr lang="en-IN" sz="2600" b="0" i="0" u="none" strike="noStrike" baseline="0" dirty="0">
                <a:solidFill>
                  <a:srgbClr val="000000"/>
                </a:solidFill>
                <a:latin typeface="Times New Roman" panose="02020603050405020304" pitchFamily="18" charset="0"/>
                <a:cs typeface="Times New Roman" panose="02020603050405020304" pitchFamily="18" charset="0"/>
              </a:rPr>
              <a:t> person’s date of birth is not known so it is represented by NULL in the database.</a:t>
            </a:r>
          </a:p>
          <a:p>
            <a:pPr marL="0" indent="0" algn="l">
              <a:lnSpc>
                <a:spcPct val="150000"/>
              </a:lnSpc>
              <a:buNone/>
            </a:pPr>
            <a:r>
              <a:rPr lang="en-US" sz="2600" b="1" i="0" u="none" strike="noStrike" baseline="0" dirty="0">
                <a:solidFill>
                  <a:srgbClr val="000000"/>
                </a:solidFill>
                <a:latin typeface="Times New Roman" panose="02020603050405020304" pitchFamily="18" charset="0"/>
                <a:cs typeface="Times New Roman" panose="02020603050405020304" pitchFamily="18" charset="0"/>
              </a:rPr>
              <a:t>2. Unavailable or withheld value : </a:t>
            </a:r>
            <a:r>
              <a:rPr lang="en-US" sz="2600" b="0" i="0" u="none" strike="noStrike" baseline="0" dirty="0">
                <a:solidFill>
                  <a:srgbClr val="000000"/>
                </a:solidFill>
                <a:latin typeface="Times New Roman" panose="02020603050405020304" pitchFamily="18" charset="0"/>
                <a:cs typeface="Times New Roman" panose="02020603050405020304" pitchFamily="18" charset="0"/>
              </a:rPr>
              <a:t>A person has a home phone but does not want it to be listed, so it is withheld and represented as NULL in the database.</a:t>
            </a:r>
          </a:p>
          <a:p>
            <a:pPr marL="0" indent="0" algn="l">
              <a:lnSpc>
                <a:spcPct val="150000"/>
              </a:lnSpc>
              <a:buNone/>
            </a:pPr>
            <a:r>
              <a:rPr lang="en-US" sz="2600" b="1" i="0" u="none" strike="noStrike" baseline="0" dirty="0">
                <a:solidFill>
                  <a:srgbClr val="000000"/>
                </a:solidFill>
                <a:latin typeface="Times New Roman" panose="02020603050405020304" pitchFamily="18" charset="0"/>
                <a:cs typeface="Times New Roman" panose="02020603050405020304" pitchFamily="18" charset="0"/>
              </a:rPr>
              <a:t>3. Not applicable attribute :</a:t>
            </a:r>
            <a:r>
              <a:rPr lang="en-US" sz="2600" b="0" i="0" u="none" strike="noStrike" baseline="0" dirty="0">
                <a:solidFill>
                  <a:srgbClr val="000000"/>
                </a:solidFill>
                <a:latin typeface="Times New Roman" panose="02020603050405020304" pitchFamily="18" charset="0"/>
                <a:cs typeface="Times New Roman" panose="02020603050405020304" pitchFamily="18" charset="0"/>
              </a:rPr>
              <a:t>An attribute </a:t>
            </a:r>
            <a:r>
              <a:rPr lang="en-US" sz="2600" b="0" i="0" u="none" strike="noStrike" baseline="0" dirty="0" err="1">
                <a:solidFill>
                  <a:srgbClr val="000000"/>
                </a:solidFill>
                <a:latin typeface="Times New Roman" panose="02020603050405020304" pitchFamily="18" charset="0"/>
                <a:cs typeface="Times New Roman" panose="02020603050405020304" pitchFamily="18" charset="0"/>
              </a:rPr>
              <a:t>CollegeDegree</a:t>
            </a:r>
            <a:r>
              <a:rPr lang="en-US" sz="2600" b="0" i="0" u="none" strike="noStrike" baseline="0" dirty="0">
                <a:solidFill>
                  <a:srgbClr val="000000"/>
                </a:solidFill>
                <a:latin typeface="Times New Roman" panose="02020603050405020304" pitchFamily="18" charset="0"/>
                <a:cs typeface="Times New Roman" panose="02020603050405020304" pitchFamily="18" charset="0"/>
              </a:rPr>
              <a:t> would be NULL for a person who has no college degrees because it does not apply to that person.</a:t>
            </a:r>
          </a:p>
        </p:txBody>
      </p:sp>
    </p:spTree>
    <p:extLst>
      <p:ext uri="{BB962C8B-B14F-4D97-AF65-F5344CB8AC3E}">
        <p14:creationId xmlns:p14="http://schemas.microsoft.com/office/powerpoint/2010/main" val="3142005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28C552F-6A72-EFB1-2F58-53F6401E74CA}"/>
              </a:ext>
            </a:extLst>
          </p:cNvPr>
          <p:cNvPicPr>
            <a:picLocks noGrp="1" noChangeAspect="1"/>
          </p:cNvPicPr>
          <p:nvPr>
            <p:ph idx="1"/>
          </p:nvPr>
        </p:nvPicPr>
        <p:blipFill>
          <a:blip r:embed="rId2"/>
          <a:stretch>
            <a:fillRect/>
          </a:stretch>
        </p:blipFill>
        <p:spPr>
          <a:xfrm>
            <a:off x="605231" y="575509"/>
            <a:ext cx="10981537" cy="4830679"/>
          </a:xfrm>
        </p:spPr>
      </p:pic>
    </p:spTree>
    <p:extLst>
      <p:ext uri="{BB962C8B-B14F-4D97-AF65-F5344CB8AC3E}">
        <p14:creationId xmlns:p14="http://schemas.microsoft.com/office/powerpoint/2010/main" val="770272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899C2-D1B2-541F-0349-F3FB71B8D1BD}"/>
              </a:ext>
            </a:extLst>
          </p:cNvPr>
          <p:cNvSpPr>
            <a:spLocks noGrp="1"/>
          </p:cNvSpPr>
          <p:nvPr>
            <p:ph type="title"/>
          </p:nvPr>
        </p:nvSpPr>
        <p:spPr>
          <a:xfrm>
            <a:off x="357509" y="417095"/>
            <a:ext cx="11010900" cy="1094014"/>
          </a:xfrm>
        </p:spPr>
        <p:txBody>
          <a:bodyPr>
            <a:normAutofit/>
          </a:bodyPr>
          <a:lstStyle/>
          <a:p>
            <a:r>
              <a:rPr lang="en-IN" sz="4000" b="1" i="0" u="none" strike="noStrike" baseline="0" dirty="0">
                <a:latin typeface="Times New Roman" panose="02020603050405020304" pitchFamily="18" charset="0"/>
                <a:cs typeface="Times New Roman" panose="02020603050405020304" pitchFamily="18" charset="0"/>
              </a:rPr>
              <a:t>Nested Queries: Comparison Operators</a:t>
            </a:r>
            <a:endParaRPr lang="en-IN" sz="40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FECB451-C989-3555-143E-1C36668085CC}"/>
              </a:ext>
            </a:extLst>
          </p:cNvPr>
          <p:cNvPicPr>
            <a:picLocks noChangeAspect="1"/>
          </p:cNvPicPr>
          <p:nvPr/>
        </p:nvPicPr>
        <p:blipFill>
          <a:blip r:embed="rId2"/>
          <a:stretch>
            <a:fillRect/>
          </a:stretch>
        </p:blipFill>
        <p:spPr>
          <a:xfrm>
            <a:off x="357509" y="1723380"/>
            <a:ext cx="11476981" cy="4373766"/>
          </a:xfrm>
          <a:prstGeom prst="rect">
            <a:avLst/>
          </a:prstGeom>
        </p:spPr>
      </p:pic>
    </p:spTree>
    <p:extLst>
      <p:ext uri="{BB962C8B-B14F-4D97-AF65-F5344CB8AC3E}">
        <p14:creationId xmlns:p14="http://schemas.microsoft.com/office/powerpoint/2010/main" val="417682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F93A1D2-FFAF-03A4-C7F9-F4369F3AEFCB}"/>
              </a:ext>
            </a:extLst>
          </p:cNvPr>
          <p:cNvPicPr>
            <a:picLocks noGrp="1" noChangeAspect="1"/>
          </p:cNvPicPr>
          <p:nvPr>
            <p:ph idx="1"/>
          </p:nvPr>
        </p:nvPicPr>
        <p:blipFill>
          <a:blip r:embed="rId2"/>
          <a:stretch>
            <a:fillRect/>
          </a:stretch>
        </p:blipFill>
        <p:spPr>
          <a:xfrm>
            <a:off x="1" y="150470"/>
            <a:ext cx="11877276" cy="5359078"/>
          </a:xfrm>
        </p:spPr>
      </p:pic>
      <p:sp>
        <p:nvSpPr>
          <p:cNvPr id="3" name="TextBox 2">
            <a:extLst>
              <a:ext uri="{FF2B5EF4-FFF2-40B4-BE49-F238E27FC236}">
                <a16:creationId xmlns:a16="http://schemas.microsoft.com/office/drawing/2014/main" id="{23DCFC9E-03D2-6428-A23A-FD933C36CE0A}"/>
              </a:ext>
            </a:extLst>
          </p:cNvPr>
          <p:cNvSpPr txBox="1"/>
          <p:nvPr/>
        </p:nvSpPr>
        <p:spPr>
          <a:xfrm>
            <a:off x="278619" y="5399993"/>
            <a:ext cx="11320039" cy="1307537"/>
          </a:xfrm>
          <a:prstGeom prst="rect">
            <a:avLst/>
          </a:prstGeom>
          <a:noFill/>
        </p:spPr>
        <p:txBody>
          <a:bodyPr wrap="square">
            <a:spAutoFit/>
          </a:bodyPr>
          <a:lstStyle/>
          <a:p>
            <a:pPr>
              <a:lnSpc>
                <a:spcPct val="150000"/>
              </a:lnSpc>
            </a:pPr>
            <a:r>
              <a:rPr lang="en-US" sz="2800" dirty="0">
                <a:latin typeface="Times New Roman" panose="02020603050405020304" pitchFamily="18" charset="0"/>
                <a:cs typeface="Times New Roman" panose="02020603050405020304" pitchFamily="18" charset="0"/>
              </a:rPr>
              <a:t>The ANY operator returns true if any subquery values meet the condition, and the ALL operator returns true if all subquery values meet the condition.</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13387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4F8A046-3401-0295-99A5-F5A069BE7A74}"/>
              </a:ext>
            </a:extLst>
          </p:cNvPr>
          <p:cNvPicPr>
            <a:picLocks noGrp="1" noChangeAspect="1"/>
          </p:cNvPicPr>
          <p:nvPr>
            <p:ph idx="1"/>
          </p:nvPr>
        </p:nvPicPr>
        <p:blipFill>
          <a:blip r:embed="rId2"/>
          <a:srcRect t="2063"/>
          <a:stretch/>
        </p:blipFill>
        <p:spPr>
          <a:xfrm>
            <a:off x="411650" y="641685"/>
            <a:ext cx="11465423" cy="5933860"/>
          </a:xfrm>
        </p:spPr>
      </p:pic>
    </p:spTree>
    <p:extLst>
      <p:ext uri="{BB962C8B-B14F-4D97-AF65-F5344CB8AC3E}">
        <p14:creationId xmlns:p14="http://schemas.microsoft.com/office/powerpoint/2010/main" val="29840876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B7AF62-E2EE-E122-BDD8-413C3FE09503}"/>
              </a:ext>
            </a:extLst>
          </p:cNvPr>
          <p:cNvSpPr>
            <a:spLocks noGrp="1"/>
          </p:cNvSpPr>
          <p:nvPr>
            <p:ph idx="1"/>
          </p:nvPr>
        </p:nvSpPr>
        <p:spPr>
          <a:xfrm>
            <a:off x="352926" y="0"/>
            <a:ext cx="11839074" cy="6858000"/>
          </a:xfrm>
        </p:spPr>
        <p:txBody>
          <a:bodyPr>
            <a:normAutofit fontScale="92500"/>
          </a:bodyPr>
          <a:lstStyle/>
          <a:p>
            <a:pPr marL="0" indent="0" algn="l">
              <a:lnSpc>
                <a:spcPct val="150000"/>
              </a:lnSpc>
              <a:buNone/>
            </a:pPr>
            <a:r>
              <a:rPr lang="en-IN" sz="3600" b="1" i="0" u="none" strike="noStrike" baseline="0" dirty="0">
                <a:latin typeface="Times New Roman" panose="02020603050405020304" pitchFamily="18" charset="0"/>
                <a:cs typeface="Times New Roman" panose="02020603050405020304" pitchFamily="18" charset="0"/>
              </a:rPr>
              <a:t>Correlated Nested Queries</a:t>
            </a:r>
          </a:p>
          <a:p>
            <a:pPr algn="l">
              <a:lnSpc>
                <a:spcPct val="150000"/>
              </a:lnSpc>
            </a:pPr>
            <a:r>
              <a:rPr lang="en-US" sz="2400" b="0" i="0" u="none" strike="noStrike" baseline="0" dirty="0">
                <a:latin typeface="Times New Roman" panose="02020603050405020304" pitchFamily="18" charset="0"/>
                <a:cs typeface="Times New Roman" panose="02020603050405020304" pitchFamily="18" charset="0"/>
              </a:rPr>
              <a:t>Whenever a condition in the WHERE clause of a nested query references some attribute of a relation declared in the outer query, the two queries are said to be correlated.</a:t>
            </a:r>
            <a:endParaRPr lang="en-IN" sz="2400" b="0" i="0" u="none" strike="noStrike" baseline="0" dirty="0">
              <a:latin typeface="Times New Roman" panose="02020603050405020304" pitchFamily="18" charset="0"/>
              <a:cs typeface="Times New Roman" panose="02020603050405020304" pitchFamily="18" charset="0"/>
            </a:endParaRPr>
          </a:p>
          <a:p>
            <a:pPr marL="0" indent="0" algn="l">
              <a:lnSpc>
                <a:spcPct val="150000"/>
              </a:lnSpc>
              <a:buNone/>
            </a:pPr>
            <a:r>
              <a:rPr lang="en-IN" sz="2400" b="1" i="0" u="none" strike="noStrike" baseline="0" dirty="0">
                <a:latin typeface="Times New Roman" panose="02020603050405020304" pitchFamily="18" charset="0"/>
                <a:cs typeface="Times New Roman" panose="02020603050405020304" pitchFamily="18" charset="0"/>
              </a:rPr>
              <a:t>SELECT </a:t>
            </a:r>
            <a:r>
              <a:rPr lang="en-IN" sz="2400" b="1" i="0" u="none" strike="noStrike" baseline="0" dirty="0" err="1">
                <a:latin typeface="Times New Roman" panose="02020603050405020304" pitchFamily="18" charset="0"/>
                <a:cs typeface="Times New Roman" panose="02020603050405020304" pitchFamily="18" charset="0"/>
              </a:rPr>
              <a:t>E.Fname</a:t>
            </a:r>
            <a:r>
              <a:rPr lang="en-IN" sz="2400" b="1" i="0" u="none" strike="noStrike" baseline="0" dirty="0">
                <a:latin typeface="Times New Roman" panose="02020603050405020304" pitchFamily="18" charset="0"/>
                <a:cs typeface="Times New Roman" panose="02020603050405020304" pitchFamily="18" charset="0"/>
              </a:rPr>
              <a:t>, </a:t>
            </a:r>
            <a:r>
              <a:rPr lang="en-IN" sz="2400" b="1" i="0" u="none" strike="noStrike" baseline="0" dirty="0" err="1">
                <a:latin typeface="Times New Roman" panose="02020603050405020304" pitchFamily="18" charset="0"/>
                <a:cs typeface="Times New Roman" panose="02020603050405020304" pitchFamily="18" charset="0"/>
              </a:rPr>
              <a:t>E.Lname</a:t>
            </a:r>
            <a:r>
              <a:rPr lang="en-IN" sz="2400" b="1" i="0" u="none" strike="noStrike" baseline="0" dirty="0">
                <a:latin typeface="Times New Roman" panose="02020603050405020304" pitchFamily="18" charset="0"/>
                <a:cs typeface="Times New Roman" panose="02020603050405020304" pitchFamily="18" charset="0"/>
              </a:rPr>
              <a:t> FROM EMPLOYEE AS E </a:t>
            </a:r>
            <a:r>
              <a:rPr lang="en-US" sz="2400" b="1" i="0" u="none" strike="noStrike" baseline="0" dirty="0">
                <a:latin typeface="Times New Roman" panose="02020603050405020304" pitchFamily="18" charset="0"/>
                <a:cs typeface="Times New Roman" panose="02020603050405020304" pitchFamily="18" charset="0"/>
              </a:rPr>
              <a:t>WHERE </a:t>
            </a:r>
            <a:r>
              <a:rPr lang="en-US" sz="2400" b="1" i="0" u="none" strike="noStrike" baseline="0" dirty="0" err="1">
                <a:latin typeface="Times New Roman" panose="02020603050405020304" pitchFamily="18" charset="0"/>
                <a:cs typeface="Times New Roman" panose="02020603050405020304" pitchFamily="18" charset="0"/>
              </a:rPr>
              <a:t>E.Ssn</a:t>
            </a:r>
            <a:r>
              <a:rPr lang="en-US" sz="2400" b="1" i="0" u="none" strike="noStrike" baseline="0" dirty="0">
                <a:latin typeface="Times New Roman" panose="02020603050405020304" pitchFamily="18" charset="0"/>
                <a:cs typeface="Times New Roman" panose="02020603050405020304" pitchFamily="18" charset="0"/>
              </a:rPr>
              <a:t> IN ( </a:t>
            </a:r>
            <a:r>
              <a:rPr lang="en-US" sz="2400" b="1" i="0" u="none" strike="noStrike" baseline="0" dirty="0">
                <a:solidFill>
                  <a:schemeClr val="accent2"/>
                </a:solidFill>
                <a:latin typeface="Times New Roman" panose="02020603050405020304" pitchFamily="18" charset="0"/>
                <a:cs typeface="Times New Roman" panose="02020603050405020304" pitchFamily="18" charset="0"/>
              </a:rPr>
              <a:t>SELECT </a:t>
            </a:r>
            <a:r>
              <a:rPr lang="en-US" sz="2400" b="1" i="0" u="none" strike="noStrike" baseline="0" dirty="0" err="1">
                <a:solidFill>
                  <a:schemeClr val="accent2"/>
                </a:solidFill>
                <a:latin typeface="Times New Roman" panose="02020603050405020304" pitchFamily="18" charset="0"/>
                <a:cs typeface="Times New Roman" panose="02020603050405020304" pitchFamily="18" charset="0"/>
              </a:rPr>
              <a:t>Essn</a:t>
            </a:r>
            <a:r>
              <a:rPr lang="en-US" sz="2400" b="1" dirty="0">
                <a:solidFill>
                  <a:schemeClr val="accent2"/>
                </a:solidFill>
                <a:latin typeface="Times New Roman" panose="02020603050405020304" pitchFamily="18" charset="0"/>
                <a:cs typeface="Times New Roman" panose="02020603050405020304" pitchFamily="18" charset="0"/>
              </a:rPr>
              <a:t> </a:t>
            </a:r>
            <a:r>
              <a:rPr lang="en-IN" sz="2400" b="1" i="0" u="none" strike="noStrike" baseline="0" dirty="0">
                <a:solidFill>
                  <a:schemeClr val="accent2"/>
                </a:solidFill>
                <a:latin typeface="Times New Roman" panose="02020603050405020304" pitchFamily="18" charset="0"/>
                <a:cs typeface="Times New Roman" panose="02020603050405020304" pitchFamily="18" charset="0"/>
              </a:rPr>
              <a:t>FROM DEPENDENT AS D </a:t>
            </a:r>
            <a:r>
              <a:rPr lang="en-US" sz="2400" b="1" i="0" u="none" strike="noStrike" baseline="0" dirty="0">
                <a:solidFill>
                  <a:schemeClr val="accent2"/>
                </a:solidFill>
                <a:latin typeface="Times New Roman" panose="02020603050405020304" pitchFamily="18" charset="0"/>
                <a:cs typeface="Times New Roman" panose="02020603050405020304" pitchFamily="18" charset="0"/>
              </a:rPr>
              <a:t>WHERE </a:t>
            </a:r>
            <a:r>
              <a:rPr lang="en-US" sz="2400" b="1" i="0" u="none" strike="noStrike" baseline="0" dirty="0" err="1">
                <a:solidFill>
                  <a:schemeClr val="accent2"/>
                </a:solidFill>
                <a:latin typeface="Times New Roman" panose="02020603050405020304" pitchFamily="18" charset="0"/>
                <a:cs typeface="Times New Roman" panose="02020603050405020304" pitchFamily="18" charset="0"/>
              </a:rPr>
              <a:t>E.Fname</a:t>
            </a:r>
            <a:r>
              <a:rPr lang="en-US" sz="2400" b="1" i="0" u="none" strike="noStrike" baseline="0" dirty="0">
                <a:solidFill>
                  <a:schemeClr val="accent2"/>
                </a:solidFill>
                <a:latin typeface="Times New Roman" panose="02020603050405020304" pitchFamily="18" charset="0"/>
                <a:cs typeface="Times New Roman" panose="02020603050405020304" pitchFamily="18" charset="0"/>
              </a:rPr>
              <a:t>=</a:t>
            </a:r>
            <a:r>
              <a:rPr lang="en-US" sz="2400" b="1" i="0" u="none" strike="noStrike" baseline="0" dirty="0" err="1">
                <a:solidFill>
                  <a:schemeClr val="accent2"/>
                </a:solidFill>
                <a:latin typeface="Times New Roman" panose="02020603050405020304" pitchFamily="18" charset="0"/>
                <a:cs typeface="Times New Roman" panose="02020603050405020304" pitchFamily="18" charset="0"/>
              </a:rPr>
              <a:t>D.Dependent_name</a:t>
            </a:r>
            <a:r>
              <a:rPr lang="en-US" sz="2400" b="1" dirty="0">
                <a:solidFill>
                  <a:schemeClr val="accent2"/>
                </a:solidFill>
                <a:latin typeface="Times New Roman" panose="02020603050405020304" pitchFamily="18" charset="0"/>
                <a:cs typeface="Times New Roman" panose="02020603050405020304" pitchFamily="18" charset="0"/>
              </a:rPr>
              <a:t> </a:t>
            </a:r>
            <a:r>
              <a:rPr lang="en-US" sz="2400" b="1" i="0" u="none" strike="noStrike" baseline="0" dirty="0">
                <a:solidFill>
                  <a:schemeClr val="accent2"/>
                </a:solidFill>
                <a:latin typeface="Times New Roman" panose="02020603050405020304" pitchFamily="18" charset="0"/>
                <a:cs typeface="Times New Roman" panose="02020603050405020304" pitchFamily="18" charset="0"/>
              </a:rPr>
              <a:t>AND </a:t>
            </a:r>
            <a:r>
              <a:rPr lang="en-US" sz="2400" b="1" i="0" u="none" strike="noStrike" baseline="0" dirty="0" err="1">
                <a:solidFill>
                  <a:schemeClr val="accent2"/>
                </a:solidFill>
                <a:latin typeface="Times New Roman" panose="02020603050405020304" pitchFamily="18" charset="0"/>
                <a:cs typeface="Times New Roman" panose="02020603050405020304" pitchFamily="18" charset="0"/>
              </a:rPr>
              <a:t>E.Sex</a:t>
            </a:r>
            <a:r>
              <a:rPr lang="en-US" sz="2400" b="1" i="0" u="none" strike="noStrike" baseline="0" dirty="0">
                <a:solidFill>
                  <a:schemeClr val="accent2"/>
                </a:solidFill>
                <a:latin typeface="Times New Roman" panose="02020603050405020304" pitchFamily="18" charset="0"/>
                <a:cs typeface="Times New Roman" panose="02020603050405020304" pitchFamily="18" charset="0"/>
              </a:rPr>
              <a:t>=</a:t>
            </a:r>
            <a:r>
              <a:rPr lang="en-US" sz="2400" b="1" i="0" u="none" strike="noStrike" baseline="0" dirty="0" err="1">
                <a:solidFill>
                  <a:schemeClr val="accent2"/>
                </a:solidFill>
                <a:latin typeface="Times New Roman" panose="02020603050405020304" pitchFamily="18" charset="0"/>
                <a:cs typeface="Times New Roman" panose="02020603050405020304" pitchFamily="18" charset="0"/>
              </a:rPr>
              <a:t>D.Sex</a:t>
            </a:r>
            <a:r>
              <a:rPr lang="en-US" sz="2400" b="1" i="0" u="none" strike="noStrike" baseline="0" dirty="0">
                <a:solidFill>
                  <a:schemeClr val="accent2"/>
                </a:solidFill>
                <a:latin typeface="Times New Roman" panose="02020603050405020304" pitchFamily="18" charset="0"/>
                <a:cs typeface="Times New Roman" panose="02020603050405020304" pitchFamily="18" charset="0"/>
              </a:rPr>
              <a:t> </a:t>
            </a:r>
            <a:r>
              <a:rPr lang="en-US" sz="2400" b="1" i="0" u="none" strike="noStrike" baseline="0" dirty="0">
                <a:latin typeface="Times New Roman" panose="02020603050405020304" pitchFamily="18" charset="0"/>
                <a:cs typeface="Times New Roman" panose="02020603050405020304" pitchFamily="18" charset="0"/>
              </a:rPr>
              <a:t>);</a:t>
            </a:r>
          </a:p>
          <a:p>
            <a:pPr algn="l">
              <a:lnSpc>
                <a:spcPct val="150000"/>
              </a:lnSpc>
            </a:pPr>
            <a:r>
              <a:rPr lang="en-US" sz="2400" b="0" i="0" u="none" strike="noStrike" baseline="0" dirty="0">
                <a:latin typeface="Times New Roman" panose="02020603050405020304" pitchFamily="18" charset="0"/>
                <a:cs typeface="Times New Roman" panose="02020603050405020304" pitchFamily="18" charset="0"/>
              </a:rPr>
              <a:t>The nested query is evaluated once for each tuple (or combination of tuples) in the outer query. We can think of query in above example as follows: </a:t>
            </a:r>
          </a:p>
          <a:p>
            <a:pPr algn="l">
              <a:lnSpc>
                <a:spcPct val="150000"/>
              </a:lnSpc>
            </a:pPr>
            <a:r>
              <a:rPr lang="en-US" sz="2400" b="0" i="0" u="none" strike="noStrike" baseline="0" dirty="0">
                <a:latin typeface="Times New Roman" panose="02020603050405020304" pitchFamily="18" charset="0"/>
                <a:cs typeface="Times New Roman" panose="02020603050405020304" pitchFamily="18" charset="0"/>
              </a:rPr>
              <a:t>For each EMPLOYEE tuple, evaluate the nested query, which retrieves the </a:t>
            </a:r>
            <a:r>
              <a:rPr lang="en-US" sz="2400" b="0" i="0" u="none" strike="noStrike" baseline="0" dirty="0" err="1">
                <a:latin typeface="Times New Roman" panose="02020603050405020304" pitchFamily="18" charset="0"/>
                <a:cs typeface="Times New Roman" panose="02020603050405020304" pitchFamily="18" charset="0"/>
              </a:rPr>
              <a:t>Essn</a:t>
            </a:r>
            <a:r>
              <a:rPr lang="en-US" sz="2400" b="0" i="0" u="none" strike="noStrike" baseline="0" dirty="0">
                <a:latin typeface="Times New Roman" panose="02020603050405020304" pitchFamily="18" charset="0"/>
                <a:cs typeface="Times New Roman" panose="02020603050405020304" pitchFamily="18" charset="0"/>
              </a:rPr>
              <a:t> values for all DEPENDENT tuples with the same sex and name as that EMPLOYEE tuple; if the </a:t>
            </a:r>
            <a:r>
              <a:rPr lang="en-US" sz="2400" b="0" i="0" u="none" strike="noStrike" baseline="0" dirty="0" err="1">
                <a:latin typeface="Times New Roman" panose="02020603050405020304" pitchFamily="18" charset="0"/>
                <a:cs typeface="Times New Roman" panose="02020603050405020304" pitchFamily="18" charset="0"/>
              </a:rPr>
              <a:t>Ssn</a:t>
            </a:r>
            <a:r>
              <a:rPr lang="en-US" sz="2400" b="0" i="0" u="none" strike="noStrike" baseline="0" dirty="0">
                <a:latin typeface="Times New Roman" panose="02020603050405020304" pitchFamily="18" charset="0"/>
                <a:cs typeface="Times New Roman" panose="02020603050405020304" pitchFamily="18" charset="0"/>
              </a:rPr>
              <a:t> value of the EMPLOYEE tuple is in the result of the nested query, then select that EMPLOYEE tuple.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95500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D769AE-3589-410B-9D88-166F3C83E0AF}"/>
              </a:ext>
            </a:extLst>
          </p:cNvPr>
          <p:cNvSpPr>
            <a:spLocks noGrp="1"/>
          </p:cNvSpPr>
          <p:nvPr>
            <p:ph idx="1"/>
          </p:nvPr>
        </p:nvSpPr>
        <p:spPr>
          <a:xfrm>
            <a:off x="462987" y="185194"/>
            <a:ext cx="11482086" cy="6481823"/>
          </a:xfrm>
        </p:spPr>
        <p:txBody>
          <a:bodyPr>
            <a:normAutofit fontScale="85000" lnSpcReduction="20000"/>
          </a:bodyPr>
          <a:lstStyle/>
          <a:p>
            <a:pPr marL="0" indent="0">
              <a:lnSpc>
                <a:spcPct val="150000"/>
              </a:lnSpc>
              <a:buNone/>
            </a:pPr>
            <a:r>
              <a:rPr lang="en-US" dirty="0">
                <a:latin typeface="Times New Roman" panose="02020603050405020304" pitchFamily="18" charset="0"/>
                <a:cs typeface="Times New Roman" panose="02020603050405020304" pitchFamily="18" charset="0"/>
              </a:rPr>
              <a:t>Nested and correlated queries are both types of subqueries in SQL, where a query is embedded within another. Nested queries are independent and run once, while correlated queries are dependent on the outer query and run for each row of the outer query. </a:t>
            </a:r>
          </a:p>
          <a:p>
            <a:pPr marL="0" indent="0">
              <a:lnSpc>
                <a:spcPct val="150000"/>
              </a:lnSpc>
              <a:buNone/>
            </a:pPr>
            <a:r>
              <a:rPr lang="en-US" sz="3300" b="1" dirty="0">
                <a:latin typeface="Times New Roman" panose="02020603050405020304" pitchFamily="18" charset="0"/>
                <a:cs typeface="Times New Roman" panose="02020603050405020304" pitchFamily="18" charset="0"/>
              </a:rPr>
              <a:t>Nested Queries:</a:t>
            </a:r>
          </a:p>
          <a:p>
            <a:pPr>
              <a:lnSpc>
                <a:spcPct val="150000"/>
              </a:lnSpc>
            </a:pPr>
            <a:r>
              <a:rPr lang="en-US" dirty="0">
                <a:latin typeface="Times New Roman" panose="02020603050405020304" pitchFamily="18" charset="0"/>
                <a:cs typeface="Times New Roman" panose="02020603050405020304" pitchFamily="18" charset="0"/>
              </a:rPr>
              <a:t>The inner query runs independently of the outer query, meaning it is executed only once to produce a result. </a:t>
            </a:r>
          </a:p>
          <a:p>
            <a:pPr>
              <a:lnSpc>
                <a:spcPct val="150000"/>
              </a:lnSpc>
            </a:pPr>
            <a:r>
              <a:rPr lang="en-US" dirty="0">
                <a:latin typeface="Times New Roman" panose="02020603050405020304" pitchFamily="18" charset="0"/>
                <a:cs typeface="Times New Roman" panose="02020603050405020304" pitchFamily="18" charset="0"/>
              </a:rPr>
              <a:t>The result of the nested query is then used by the outer query, typically as part of a WHERE clause condition. </a:t>
            </a:r>
          </a:p>
          <a:p>
            <a:pPr marL="0" indent="0">
              <a:lnSpc>
                <a:spcPct val="150000"/>
              </a:lnSpc>
              <a:buNone/>
            </a:pPr>
            <a:r>
              <a:rPr lang="en-US" b="1" dirty="0">
                <a:latin typeface="Times New Roman" panose="02020603050405020304" pitchFamily="18" charset="0"/>
                <a:cs typeface="Times New Roman" panose="02020603050405020304" pitchFamily="18" charset="0"/>
              </a:rPr>
              <a:t>SELECT * FROM employees WHERE salary &gt; (</a:t>
            </a:r>
            <a:r>
              <a:rPr lang="en-US" b="1" dirty="0">
                <a:solidFill>
                  <a:schemeClr val="accent2"/>
                </a:solidFill>
                <a:latin typeface="Times New Roman" panose="02020603050405020304" pitchFamily="18" charset="0"/>
                <a:cs typeface="Times New Roman" panose="02020603050405020304" pitchFamily="18" charset="0"/>
              </a:rPr>
              <a:t>SELECT AVG(salary) FROM employees</a:t>
            </a:r>
            <a:r>
              <a:rPr lang="en-US" b="1" dirty="0">
                <a:latin typeface="Times New Roman" panose="02020603050405020304" pitchFamily="18" charset="0"/>
                <a:cs typeface="Times New Roman" panose="02020603050405020304" pitchFamily="18" charset="0"/>
              </a:rPr>
              <a:t>)</a:t>
            </a:r>
          </a:p>
          <a:p>
            <a:pPr marL="0" indent="0">
              <a:lnSpc>
                <a:spcPct val="150000"/>
              </a:lnSpc>
              <a:buNone/>
            </a:pPr>
            <a:r>
              <a:rPr lang="en-US" dirty="0">
                <a:latin typeface="Times New Roman" panose="02020603050405020304" pitchFamily="18" charset="0"/>
                <a:cs typeface="Times New Roman" panose="02020603050405020304" pitchFamily="18" charset="0"/>
              </a:rPr>
              <a:t>Here, the inner query calculates the average salary once and is then used by the outer query to select employees with salaries above the average. </a:t>
            </a:r>
          </a:p>
        </p:txBody>
      </p:sp>
    </p:spTree>
    <p:extLst>
      <p:ext uri="{BB962C8B-B14F-4D97-AF65-F5344CB8AC3E}">
        <p14:creationId xmlns:p14="http://schemas.microsoft.com/office/powerpoint/2010/main" val="13879612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0590FE-CC29-1A4C-3B73-27BBFC4B83D5}"/>
              </a:ext>
            </a:extLst>
          </p:cNvPr>
          <p:cNvSpPr>
            <a:spLocks noGrp="1"/>
          </p:cNvSpPr>
          <p:nvPr>
            <p:ph idx="1"/>
          </p:nvPr>
        </p:nvSpPr>
        <p:spPr>
          <a:xfrm>
            <a:off x="439838" y="138896"/>
            <a:ext cx="11250592" cy="6597569"/>
          </a:xfrm>
        </p:spPr>
        <p:txBody>
          <a:bodyPr>
            <a:normAutofit fontScale="92500" lnSpcReduction="10000"/>
          </a:bodyPr>
          <a:lstStyle/>
          <a:p>
            <a:pPr marL="0" indent="0">
              <a:lnSpc>
                <a:spcPct val="150000"/>
              </a:lnSpc>
              <a:buNone/>
            </a:pPr>
            <a:r>
              <a:rPr lang="en-US" sz="3000" b="1" dirty="0">
                <a:latin typeface="Times New Roman" panose="02020603050405020304" pitchFamily="18" charset="0"/>
                <a:cs typeface="Times New Roman" panose="02020603050405020304" pitchFamily="18" charset="0"/>
              </a:rPr>
              <a:t>Correlated Queries</a:t>
            </a:r>
          </a:p>
          <a:p>
            <a:pPr>
              <a:lnSpc>
                <a:spcPct val="150000"/>
              </a:lnSpc>
            </a:pPr>
            <a:r>
              <a:rPr lang="en-US" dirty="0">
                <a:latin typeface="Times New Roman" panose="02020603050405020304" pitchFamily="18" charset="0"/>
                <a:cs typeface="Times New Roman" panose="02020603050405020304" pitchFamily="18" charset="0"/>
              </a:rPr>
              <a:t>The inner query is executed for each row processed by the outer query. </a:t>
            </a:r>
          </a:p>
          <a:p>
            <a:pPr>
              <a:lnSpc>
                <a:spcPct val="150000"/>
              </a:lnSpc>
            </a:pPr>
            <a:r>
              <a:rPr lang="en-US" dirty="0">
                <a:latin typeface="Times New Roman" panose="02020603050405020304" pitchFamily="18" charset="0"/>
                <a:cs typeface="Times New Roman" panose="02020603050405020304" pitchFamily="18" charset="0"/>
              </a:rPr>
              <a:t>The inner query's result depends on the specific values in the current row of the outer query.</a:t>
            </a:r>
          </a:p>
          <a:p>
            <a:pPr>
              <a:lnSpc>
                <a:spcPct val="150000"/>
              </a:lnSpc>
            </a:pPr>
            <a:r>
              <a:rPr lang="en-US" dirty="0">
                <a:latin typeface="Times New Roman" panose="02020603050405020304" pitchFamily="18" charset="0"/>
                <a:cs typeface="Times New Roman" panose="02020603050405020304" pitchFamily="18" charset="0"/>
              </a:rPr>
              <a:t> Correlated queries essentially implement a looping mechanism within the SQL query, evaluating the inner query multiple times. </a:t>
            </a:r>
          </a:p>
          <a:p>
            <a:pPr marL="0" indent="0">
              <a:lnSpc>
                <a:spcPct val="150000"/>
              </a:lnSpc>
              <a:buNone/>
            </a:pPr>
            <a:r>
              <a:rPr lang="en-US" b="1" dirty="0">
                <a:latin typeface="Times New Roman" panose="02020603050405020304" pitchFamily="18" charset="0"/>
                <a:cs typeface="Times New Roman" panose="02020603050405020304" pitchFamily="18" charset="0"/>
              </a:rPr>
              <a:t>SELECT  * FROM employees WHERE EXISTS (SELECT 1 FROM departments WHERE </a:t>
            </a:r>
            <a:r>
              <a:rPr lang="en-US" b="1" dirty="0" err="1">
                <a:latin typeface="Times New Roman" panose="02020603050405020304" pitchFamily="18" charset="0"/>
                <a:cs typeface="Times New Roman" panose="02020603050405020304" pitchFamily="18" charset="0"/>
              </a:rPr>
              <a:t>employees.department_id</a:t>
            </a:r>
            <a:r>
              <a:rPr lang="en-US" b="1" dirty="0">
                <a:latin typeface="Times New Roman" panose="02020603050405020304" pitchFamily="18" charset="0"/>
                <a:cs typeface="Times New Roman" panose="02020603050405020304" pitchFamily="18" charset="0"/>
              </a:rPr>
              <a:t> = departments.id);</a:t>
            </a:r>
          </a:p>
          <a:p>
            <a:pPr marL="0" indent="0">
              <a:lnSpc>
                <a:spcPct val="150000"/>
              </a:lnSpc>
              <a:buNone/>
            </a:pPr>
            <a:r>
              <a:rPr lang="en-US" dirty="0">
                <a:latin typeface="Times New Roman" panose="02020603050405020304" pitchFamily="18" charset="0"/>
                <a:cs typeface="Times New Roman" panose="02020603050405020304" pitchFamily="18" charset="0"/>
              </a:rPr>
              <a:t> For each employee, the inner query checks if there is a corresponding department, effectively filtering the employees based on their department. </a:t>
            </a:r>
            <a:endParaRPr lang="en-IN"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9671433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0C740BE-82B4-6B1A-8944-64AE309BE0E0}"/>
              </a:ext>
            </a:extLst>
          </p:cNvPr>
          <p:cNvPicPr>
            <a:picLocks noGrp="1" noChangeAspect="1"/>
          </p:cNvPicPr>
          <p:nvPr>
            <p:ph idx="1"/>
          </p:nvPr>
        </p:nvPicPr>
        <p:blipFill>
          <a:blip r:embed="rId2"/>
          <a:srcRect l="2466"/>
          <a:stretch/>
        </p:blipFill>
        <p:spPr>
          <a:xfrm>
            <a:off x="2470484" y="149024"/>
            <a:ext cx="5919537" cy="6559951"/>
          </a:xfrm>
        </p:spPr>
      </p:pic>
    </p:spTree>
    <p:extLst>
      <p:ext uri="{BB962C8B-B14F-4D97-AF65-F5344CB8AC3E}">
        <p14:creationId xmlns:p14="http://schemas.microsoft.com/office/powerpoint/2010/main" val="31067348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D38CD-AB4C-A74E-A768-35643E198360}"/>
              </a:ext>
            </a:extLst>
          </p:cNvPr>
          <p:cNvSpPr>
            <a:spLocks noGrp="1"/>
          </p:cNvSpPr>
          <p:nvPr>
            <p:ph type="title"/>
          </p:nvPr>
        </p:nvSpPr>
        <p:spPr>
          <a:xfrm>
            <a:off x="838200" y="1"/>
            <a:ext cx="10515600" cy="949124"/>
          </a:xfrm>
        </p:spPr>
        <p:txBody>
          <a:bodyPr>
            <a:normAutofit fontScale="90000"/>
          </a:bodyPr>
          <a:lstStyle/>
          <a:p>
            <a:br>
              <a:rPr lang="en-US" sz="4400" b="0" i="0" u="none" strike="noStrike" baseline="0" dirty="0">
                <a:latin typeface="CIDFont+F6"/>
              </a:rPr>
            </a:br>
            <a:r>
              <a:rPr lang="en-US" sz="4400" b="1" i="0" u="none" strike="noStrike" baseline="0" dirty="0">
                <a:latin typeface="Times New Roman" panose="02020603050405020304" pitchFamily="18" charset="0"/>
                <a:cs typeface="Times New Roman" panose="02020603050405020304" pitchFamily="18" charset="0"/>
              </a:rPr>
              <a:t>The EXISTS and UNIQUE Functions in SQL</a:t>
            </a:r>
            <a:br>
              <a:rPr lang="en-US" sz="4400" b="0" i="0" u="none" strike="noStrike" baseline="0" dirty="0">
                <a:latin typeface="CIDFont+F6"/>
              </a:rPr>
            </a:br>
            <a:endParaRPr lang="en-IN" dirty="0"/>
          </a:p>
        </p:txBody>
      </p:sp>
      <p:sp>
        <p:nvSpPr>
          <p:cNvPr id="7" name="Content Placeholder 6">
            <a:extLst>
              <a:ext uri="{FF2B5EF4-FFF2-40B4-BE49-F238E27FC236}">
                <a16:creationId xmlns:a16="http://schemas.microsoft.com/office/drawing/2014/main" id="{6479E943-477F-1363-F22F-056E893E8FE9}"/>
              </a:ext>
            </a:extLst>
          </p:cNvPr>
          <p:cNvSpPr>
            <a:spLocks noGrp="1"/>
          </p:cNvSpPr>
          <p:nvPr>
            <p:ph idx="1"/>
          </p:nvPr>
        </p:nvSpPr>
        <p:spPr>
          <a:xfrm>
            <a:off x="838200" y="1169043"/>
            <a:ext cx="10515600" cy="5688956"/>
          </a:xfrm>
        </p:spPr>
        <p:txBody>
          <a:bodyPr>
            <a:normAutofit/>
          </a:bodyPr>
          <a:lstStyle/>
          <a:p>
            <a:pPr marL="0" indent="0" algn="l">
              <a:lnSpc>
                <a:spcPct val="150000"/>
              </a:lnSpc>
              <a:buNone/>
            </a:pPr>
            <a:r>
              <a:rPr lang="en-IN" b="1" i="0" u="none" strike="noStrike" baseline="0" dirty="0">
                <a:latin typeface="Times New Roman" panose="02020603050405020304" pitchFamily="18" charset="0"/>
                <a:cs typeface="Times New Roman" panose="02020603050405020304" pitchFamily="18" charset="0"/>
              </a:rPr>
              <a:t>EXISTS Functions</a:t>
            </a:r>
          </a:p>
          <a:p>
            <a:pPr algn="l">
              <a:lnSpc>
                <a:spcPct val="150000"/>
              </a:lnSpc>
            </a:pPr>
            <a:r>
              <a:rPr lang="en-US" b="0" i="0" u="none" strike="noStrike" baseline="0" dirty="0">
                <a:latin typeface="Times New Roman" panose="02020603050405020304" pitchFamily="18" charset="0"/>
                <a:cs typeface="Times New Roman" panose="02020603050405020304" pitchFamily="18" charset="0"/>
              </a:rPr>
              <a:t>The </a:t>
            </a:r>
            <a:r>
              <a:rPr lang="en-US" b="1" i="0" u="none" strike="noStrike" baseline="0" dirty="0">
                <a:latin typeface="Times New Roman" panose="02020603050405020304" pitchFamily="18" charset="0"/>
                <a:cs typeface="Times New Roman" panose="02020603050405020304" pitchFamily="18" charset="0"/>
              </a:rPr>
              <a:t>EXISTS function </a:t>
            </a:r>
            <a:r>
              <a:rPr lang="en-US" b="0" i="0" u="none" strike="noStrike" baseline="0" dirty="0">
                <a:latin typeface="Times New Roman" panose="02020603050405020304" pitchFamily="18" charset="0"/>
                <a:cs typeface="Times New Roman" panose="02020603050405020304" pitchFamily="18" charset="0"/>
              </a:rPr>
              <a:t>in SQL is used to check whether the result of a correlated nested query is empty (contains no tuples) or not. The result of EXISTS is a Boolean value</a:t>
            </a:r>
          </a:p>
          <a:p>
            <a:pPr algn="l">
              <a:lnSpc>
                <a:spcPct val="150000"/>
              </a:lnSpc>
            </a:pPr>
            <a:r>
              <a:rPr lang="en-US" b="1" i="0" u="none" strike="noStrike" baseline="0" dirty="0">
                <a:latin typeface="Times New Roman" panose="02020603050405020304" pitchFamily="18" charset="0"/>
                <a:cs typeface="Times New Roman" panose="02020603050405020304" pitchFamily="18" charset="0"/>
              </a:rPr>
              <a:t>TRUE </a:t>
            </a:r>
            <a:r>
              <a:rPr lang="en-US" b="0" i="0" u="none" strike="noStrike" baseline="0" dirty="0">
                <a:latin typeface="Times New Roman" panose="02020603050405020304" pitchFamily="18" charset="0"/>
                <a:cs typeface="Times New Roman" panose="02020603050405020304" pitchFamily="18" charset="0"/>
              </a:rPr>
              <a:t>if the nested query result contains at least one tuple, or </a:t>
            </a:r>
            <a:r>
              <a:rPr lang="en-US" b="1" i="0" u="none" strike="noStrike" baseline="0" dirty="0">
                <a:latin typeface="Times New Roman" panose="02020603050405020304" pitchFamily="18" charset="0"/>
                <a:cs typeface="Times New Roman" panose="02020603050405020304" pitchFamily="18" charset="0"/>
              </a:rPr>
              <a:t>FALSE </a:t>
            </a:r>
            <a:r>
              <a:rPr lang="en-US" b="0" i="0" u="none" strike="noStrike" baseline="0" dirty="0">
                <a:latin typeface="Times New Roman" panose="02020603050405020304" pitchFamily="18" charset="0"/>
                <a:cs typeface="Times New Roman" panose="02020603050405020304" pitchFamily="18" charset="0"/>
              </a:rPr>
              <a:t>if the nested query result contains no tuples.</a:t>
            </a:r>
          </a:p>
          <a:p>
            <a:pPr marL="0" indent="0" algn="l">
              <a:buNone/>
            </a:pPr>
            <a:endParaRPr lang="en-IN" dirty="0"/>
          </a:p>
        </p:txBody>
      </p:sp>
    </p:spTree>
    <p:extLst>
      <p:ext uri="{BB962C8B-B14F-4D97-AF65-F5344CB8AC3E}">
        <p14:creationId xmlns:p14="http://schemas.microsoft.com/office/powerpoint/2010/main" val="13190830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22CE36-FD61-81AC-0D3E-094C468376C2}"/>
              </a:ext>
            </a:extLst>
          </p:cNvPr>
          <p:cNvSpPr>
            <a:spLocks noGrp="1"/>
          </p:cNvSpPr>
          <p:nvPr>
            <p:ph idx="1"/>
          </p:nvPr>
        </p:nvSpPr>
        <p:spPr>
          <a:xfrm>
            <a:off x="838200" y="219919"/>
            <a:ext cx="10515600" cy="5957044"/>
          </a:xfrm>
        </p:spPr>
        <p:txBody>
          <a:bodyPr/>
          <a:lstStyle/>
          <a:p>
            <a:pPr marL="0" indent="0" algn="l">
              <a:lnSpc>
                <a:spcPct val="150000"/>
              </a:lnSpc>
              <a:buNone/>
            </a:pPr>
            <a:r>
              <a:rPr lang="en-US" b="1" dirty="0">
                <a:latin typeface="Times New Roman" panose="02020603050405020304" pitchFamily="18" charset="0"/>
                <a:cs typeface="Times New Roman" panose="02020603050405020304" pitchFamily="18" charset="0"/>
              </a:rPr>
              <a:t>R</a:t>
            </a:r>
            <a:r>
              <a:rPr lang="en-US" b="1" i="0" u="none" strike="noStrike" baseline="0" dirty="0">
                <a:latin typeface="Times New Roman" panose="02020603050405020304" pitchFamily="18" charset="0"/>
                <a:cs typeface="Times New Roman" panose="02020603050405020304" pitchFamily="18" charset="0"/>
              </a:rPr>
              <a:t>etrieve the name of each employee who has a dependent with the same first name and is the same sex as the employee can be written using EXISTS functions as follows:</a:t>
            </a:r>
          </a:p>
          <a:p>
            <a:pPr marL="0" indent="0" algn="l">
              <a:lnSpc>
                <a:spcPct val="150000"/>
              </a:lnSpc>
              <a:buNone/>
            </a:pPr>
            <a:r>
              <a:rPr lang="en-IN" b="0" i="0" u="none" strike="noStrike" baseline="0" dirty="0">
                <a:latin typeface="Times New Roman" panose="02020603050405020304" pitchFamily="18" charset="0"/>
                <a:cs typeface="Times New Roman" panose="02020603050405020304" pitchFamily="18" charset="0"/>
              </a:rPr>
              <a:t>SELECT </a:t>
            </a:r>
            <a:r>
              <a:rPr lang="en-IN" b="0" i="0" u="none" strike="noStrike" baseline="0" dirty="0" err="1">
                <a:latin typeface="Times New Roman" panose="02020603050405020304" pitchFamily="18" charset="0"/>
                <a:cs typeface="Times New Roman" panose="02020603050405020304" pitchFamily="18" charset="0"/>
              </a:rPr>
              <a:t>E.Fname</a:t>
            </a:r>
            <a:r>
              <a:rPr lang="en-IN" b="0" i="0" u="none" strike="noStrike" baseline="0" dirty="0">
                <a:latin typeface="Times New Roman" panose="02020603050405020304" pitchFamily="18" charset="0"/>
                <a:cs typeface="Times New Roman" panose="02020603050405020304" pitchFamily="18" charset="0"/>
              </a:rPr>
              <a:t>, </a:t>
            </a:r>
            <a:r>
              <a:rPr lang="en-IN" b="0" i="0" u="none" strike="noStrike" baseline="0" dirty="0" err="1">
                <a:latin typeface="Times New Roman" panose="02020603050405020304" pitchFamily="18" charset="0"/>
                <a:cs typeface="Times New Roman" panose="02020603050405020304" pitchFamily="18" charset="0"/>
              </a:rPr>
              <a:t>E.Lname</a:t>
            </a:r>
            <a:r>
              <a:rPr lang="en-IN" dirty="0">
                <a:latin typeface="Times New Roman" panose="02020603050405020304" pitchFamily="18" charset="0"/>
                <a:cs typeface="Times New Roman" panose="02020603050405020304" pitchFamily="18" charset="0"/>
              </a:rPr>
              <a:t> </a:t>
            </a:r>
            <a:r>
              <a:rPr lang="en-IN" b="0" i="0" u="none" strike="noStrike" baseline="0" dirty="0">
                <a:latin typeface="Times New Roman" panose="02020603050405020304" pitchFamily="18" charset="0"/>
                <a:cs typeface="Times New Roman" panose="02020603050405020304" pitchFamily="18" charset="0"/>
              </a:rPr>
              <a:t>FROM EMPLOYEE AS E WHERE EXISTS ( SELECT * FROM DEPENDENT AS D WHERE </a:t>
            </a:r>
            <a:r>
              <a:rPr lang="en-IN" b="0" i="0" u="none" strike="noStrike" baseline="0" dirty="0" err="1">
                <a:latin typeface="Times New Roman" panose="02020603050405020304" pitchFamily="18" charset="0"/>
                <a:cs typeface="Times New Roman" panose="02020603050405020304" pitchFamily="18" charset="0"/>
              </a:rPr>
              <a:t>E.Ssn</a:t>
            </a:r>
            <a:r>
              <a:rPr lang="en-IN" b="0" i="0" u="none" strike="noStrike" baseline="0" dirty="0">
                <a:latin typeface="Times New Roman" panose="02020603050405020304" pitchFamily="18" charset="0"/>
                <a:cs typeface="Times New Roman" panose="02020603050405020304" pitchFamily="18" charset="0"/>
              </a:rPr>
              <a:t>=</a:t>
            </a:r>
            <a:r>
              <a:rPr lang="en-IN" b="0" i="0" u="none" strike="noStrike" baseline="0" dirty="0" err="1">
                <a:latin typeface="Times New Roman" panose="02020603050405020304" pitchFamily="18" charset="0"/>
                <a:cs typeface="Times New Roman" panose="02020603050405020304" pitchFamily="18" charset="0"/>
              </a:rPr>
              <a:t>D.Essn</a:t>
            </a:r>
            <a:r>
              <a:rPr lang="en-IN" b="0" i="0" u="none" strike="noStrike" baseline="0" dirty="0">
                <a:latin typeface="Times New Roman" panose="02020603050405020304" pitchFamily="18" charset="0"/>
                <a:cs typeface="Times New Roman" panose="02020603050405020304" pitchFamily="18" charset="0"/>
              </a:rPr>
              <a:t> AND </a:t>
            </a:r>
            <a:r>
              <a:rPr lang="en-IN" b="0" i="0" u="none" strike="noStrike" baseline="0" dirty="0" err="1">
                <a:latin typeface="Times New Roman" panose="02020603050405020304" pitchFamily="18" charset="0"/>
                <a:cs typeface="Times New Roman" panose="02020603050405020304" pitchFamily="18" charset="0"/>
              </a:rPr>
              <a:t>E.Sex</a:t>
            </a:r>
            <a:r>
              <a:rPr lang="en-IN" b="0" i="0" u="none" strike="noStrike" baseline="0" dirty="0">
                <a:latin typeface="Times New Roman" panose="02020603050405020304" pitchFamily="18" charset="0"/>
                <a:cs typeface="Times New Roman" panose="02020603050405020304" pitchFamily="18" charset="0"/>
              </a:rPr>
              <a:t>=</a:t>
            </a:r>
            <a:r>
              <a:rPr lang="en-IN" b="0" i="0" u="none" strike="noStrike" baseline="0" dirty="0" err="1">
                <a:latin typeface="Times New Roman" panose="02020603050405020304" pitchFamily="18" charset="0"/>
                <a:cs typeface="Times New Roman" panose="02020603050405020304" pitchFamily="18" charset="0"/>
              </a:rPr>
              <a:t>D.Sex</a:t>
            </a:r>
            <a:r>
              <a:rPr lang="en-IN" dirty="0">
                <a:latin typeface="Times New Roman" panose="02020603050405020304" pitchFamily="18" charset="0"/>
                <a:cs typeface="Times New Roman" panose="02020603050405020304" pitchFamily="18" charset="0"/>
              </a:rPr>
              <a:t> </a:t>
            </a:r>
            <a:r>
              <a:rPr lang="en-US" b="0" i="0" u="none" strike="noStrike" baseline="0" dirty="0">
                <a:latin typeface="Times New Roman" panose="02020603050405020304" pitchFamily="18" charset="0"/>
                <a:cs typeface="Times New Roman" panose="02020603050405020304" pitchFamily="18" charset="0"/>
              </a:rPr>
              <a:t>AND </a:t>
            </a:r>
            <a:r>
              <a:rPr lang="en-US" b="0" i="0" u="none" strike="noStrike" baseline="0" dirty="0" err="1">
                <a:latin typeface="Times New Roman" panose="02020603050405020304" pitchFamily="18" charset="0"/>
                <a:cs typeface="Times New Roman" panose="02020603050405020304" pitchFamily="18" charset="0"/>
              </a:rPr>
              <a:t>E.Fname</a:t>
            </a:r>
            <a:r>
              <a:rPr lang="en-US" b="0" i="0" u="none" strike="noStrike" baseline="0" dirty="0">
                <a:latin typeface="Times New Roman" panose="02020603050405020304" pitchFamily="18" charset="0"/>
                <a:cs typeface="Times New Roman" panose="02020603050405020304" pitchFamily="18" charset="0"/>
              </a:rPr>
              <a:t>=</a:t>
            </a:r>
            <a:r>
              <a:rPr lang="en-US" b="0" i="0" u="none" strike="noStrike" baseline="0" dirty="0" err="1">
                <a:latin typeface="Times New Roman" panose="02020603050405020304" pitchFamily="18" charset="0"/>
                <a:cs typeface="Times New Roman" panose="02020603050405020304" pitchFamily="18" charset="0"/>
              </a:rPr>
              <a:t>D.Dependent_name</a:t>
            </a:r>
            <a:r>
              <a:rPr lang="en-US" b="0" i="0" u="none" strike="noStrike" baseline="0" dirty="0">
                <a:latin typeface="Times New Roman" panose="02020603050405020304" pitchFamily="18" charset="0"/>
                <a:cs typeface="Times New Roman" panose="02020603050405020304" pitchFamily="18" charset="0"/>
              </a:rPr>
              <a:t>);</a:t>
            </a:r>
          </a:p>
          <a:p>
            <a:endParaRPr lang="en-IN" dirty="0"/>
          </a:p>
        </p:txBody>
      </p:sp>
    </p:spTree>
    <p:extLst>
      <p:ext uri="{BB962C8B-B14F-4D97-AF65-F5344CB8AC3E}">
        <p14:creationId xmlns:p14="http://schemas.microsoft.com/office/powerpoint/2010/main" val="955072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04FC2C6-DC67-C83C-2428-9CAE99F07418}"/>
              </a:ext>
            </a:extLst>
          </p:cNvPr>
          <p:cNvPicPr>
            <a:picLocks noGrp="1" noChangeAspect="1"/>
          </p:cNvPicPr>
          <p:nvPr>
            <p:ph idx="1"/>
          </p:nvPr>
        </p:nvPicPr>
        <p:blipFill>
          <a:blip r:embed="rId2"/>
          <a:stretch>
            <a:fillRect/>
          </a:stretch>
        </p:blipFill>
        <p:spPr>
          <a:xfrm>
            <a:off x="0" y="0"/>
            <a:ext cx="12192000" cy="6577263"/>
          </a:xfrm>
        </p:spPr>
      </p:pic>
    </p:spTree>
    <p:extLst>
      <p:ext uri="{BB962C8B-B14F-4D97-AF65-F5344CB8AC3E}">
        <p14:creationId xmlns:p14="http://schemas.microsoft.com/office/powerpoint/2010/main" val="30025938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019357-C92E-E60F-B03A-4481ABAB3FBD}"/>
              </a:ext>
            </a:extLst>
          </p:cNvPr>
          <p:cNvSpPr>
            <a:spLocks noGrp="1"/>
          </p:cNvSpPr>
          <p:nvPr>
            <p:ph idx="1"/>
          </p:nvPr>
        </p:nvSpPr>
        <p:spPr>
          <a:xfrm>
            <a:off x="838200" y="474562"/>
            <a:ext cx="9567441" cy="5702401"/>
          </a:xfrm>
        </p:spPr>
        <p:txBody>
          <a:bodyPr>
            <a:normAutofit/>
          </a:bodyPr>
          <a:lstStyle/>
          <a:p>
            <a:pPr marL="0" indent="0" algn="l">
              <a:lnSpc>
                <a:spcPct val="150000"/>
              </a:lnSpc>
              <a:buNone/>
            </a:pPr>
            <a:r>
              <a:rPr lang="en-US" sz="1800" b="0" i="0" u="none" strike="noStrike" baseline="0" dirty="0">
                <a:latin typeface="CIDFont+F6"/>
              </a:rPr>
              <a:t> </a:t>
            </a:r>
            <a:r>
              <a:rPr lang="en-US" b="1" i="0" u="none" strike="noStrike" baseline="0" dirty="0">
                <a:latin typeface="Times New Roman" panose="02020603050405020304" pitchFamily="18" charset="0"/>
                <a:cs typeface="Times New Roman" panose="02020603050405020304" pitchFamily="18" charset="0"/>
              </a:rPr>
              <a:t>List the names of managers who have at least one dependent</a:t>
            </a:r>
          </a:p>
          <a:p>
            <a:pPr marL="0" indent="0" algn="l">
              <a:lnSpc>
                <a:spcPct val="150000"/>
              </a:lnSpc>
              <a:buNone/>
            </a:pPr>
            <a:r>
              <a:rPr lang="en-IN" b="0" i="0" u="none" strike="noStrike" baseline="0" dirty="0">
                <a:latin typeface="Times New Roman" panose="02020603050405020304" pitchFamily="18" charset="0"/>
                <a:cs typeface="Times New Roman" panose="02020603050405020304" pitchFamily="18" charset="0"/>
              </a:rPr>
              <a:t>SELECT </a:t>
            </a:r>
            <a:r>
              <a:rPr lang="en-IN" b="0" i="0" u="none" strike="noStrike" baseline="0" dirty="0" err="1">
                <a:latin typeface="Times New Roman" panose="02020603050405020304" pitchFamily="18" charset="0"/>
                <a:cs typeface="Times New Roman" panose="02020603050405020304" pitchFamily="18" charset="0"/>
              </a:rPr>
              <a:t>Fname</a:t>
            </a:r>
            <a:r>
              <a:rPr lang="en-IN" b="0" i="0" u="none" strike="noStrike" baseline="0" dirty="0">
                <a:latin typeface="Times New Roman" panose="02020603050405020304" pitchFamily="18" charset="0"/>
                <a:cs typeface="Times New Roman" panose="02020603050405020304" pitchFamily="18" charset="0"/>
              </a:rPr>
              <a:t>, </a:t>
            </a:r>
            <a:r>
              <a:rPr lang="en-IN" b="0" i="0" u="none" strike="noStrike" baseline="0" dirty="0" err="1">
                <a:latin typeface="Times New Roman" panose="02020603050405020304" pitchFamily="18" charset="0"/>
                <a:cs typeface="Times New Roman" panose="02020603050405020304" pitchFamily="18" charset="0"/>
              </a:rPr>
              <a:t>Lname</a:t>
            </a:r>
            <a:r>
              <a:rPr lang="en-IN" dirty="0">
                <a:latin typeface="Times New Roman" panose="02020603050405020304" pitchFamily="18" charset="0"/>
                <a:cs typeface="Times New Roman" panose="02020603050405020304" pitchFamily="18" charset="0"/>
              </a:rPr>
              <a:t> </a:t>
            </a:r>
            <a:r>
              <a:rPr lang="en-IN" b="0" i="0" u="none" strike="noStrike" baseline="0" dirty="0">
                <a:latin typeface="Times New Roman" panose="02020603050405020304" pitchFamily="18" charset="0"/>
                <a:cs typeface="Times New Roman" panose="02020603050405020304" pitchFamily="18" charset="0"/>
              </a:rPr>
              <a:t>FROM EMPLOYEE WHERE EXISTS ( SELECT * FROM DEPENDENT WHERE </a:t>
            </a:r>
            <a:r>
              <a:rPr lang="en-IN" b="0" i="0" u="none" strike="noStrike" baseline="0" dirty="0" err="1">
                <a:latin typeface="Times New Roman" panose="02020603050405020304" pitchFamily="18" charset="0"/>
                <a:cs typeface="Times New Roman" panose="02020603050405020304" pitchFamily="18" charset="0"/>
              </a:rPr>
              <a:t>Ssn</a:t>
            </a:r>
            <a:r>
              <a:rPr lang="en-IN" b="0" i="0" u="none" strike="noStrike" baseline="0" dirty="0">
                <a:latin typeface="Times New Roman" panose="02020603050405020304" pitchFamily="18" charset="0"/>
                <a:cs typeface="Times New Roman" panose="02020603050405020304" pitchFamily="18" charset="0"/>
              </a:rPr>
              <a:t>=</a:t>
            </a:r>
            <a:r>
              <a:rPr lang="en-IN" b="0" i="0" u="none" strike="noStrike" baseline="0" dirty="0" err="1">
                <a:latin typeface="Times New Roman" panose="02020603050405020304" pitchFamily="18" charset="0"/>
                <a:cs typeface="Times New Roman" panose="02020603050405020304" pitchFamily="18" charset="0"/>
              </a:rPr>
              <a:t>Essn</a:t>
            </a:r>
            <a:r>
              <a:rPr lang="en-IN" b="0" i="0" u="none" strike="noStrike" baseline="0" dirty="0">
                <a:latin typeface="Times New Roman" panose="02020603050405020304" pitchFamily="18" charset="0"/>
                <a:cs typeface="Times New Roman" panose="02020603050405020304" pitchFamily="18" charset="0"/>
              </a:rPr>
              <a:t> ) AND</a:t>
            </a:r>
            <a:r>
              <a:rPr lang="en-IN" dirty="0">
                <a:latin typeface="Times New Roman" panose="02020603050405020304" pitchFamily="18" charset="0"/>
                <a:cs typeface="Times New Roman" panose="02020603050405020304" pitchFamily="18" charset="0"/>
              </a:rPr>
              <a:t> </a:t>
            </a:r>
            <a:r>
              <a:rPr lang="en-IN" b="0" i="0" u="none" strike="noStrike" baseline="0" dirty="0">
                <a:latin typeface="Times New Roman" panose="02020603050405020304" pitchFamily="18" charset="0"/>
                <a:cs typeface="Times New Roman" panose="02020603050405020304" pitchFamily="18" charset="0"/>
              </a:rPr>
              <a:t>EXISTS ( SELECT * FROM DEPARTMENT WHERE </a:t>
            </a:r>
            <a:r>
              <a:rPr lang="en-IN" b="0" i="0" u="none" strike="noStrike" baseline="0" dirty="0" err="1">
                <a:latin typeface="Times New Roman" panose="02020603050405020304" pitchFamily="18" charset="0"/>
                <a:cs typeface="Times New Roman" panose="02020603050405020304" pitchFamily="18" charset="0"/>
              </a:rPr>
              <a:t>Ssn</a:t>
            </a:r>
            <a:r>
              <a:rPr lang="en-IN" b="0" i="0" u="none" strike="noStrike" baseline="0" dirty="0">
                <a:latin typeface="Times New Roman" panose="02020603050405020304" pitchFamily="18" charset="0"/>
                <a:cs typeface="Times New Roman" panose="02020603050405020304" pitchFamily="18" charset="0"/>
              </a:rPr>
              <a:t>=</a:t>
            </a:r>
            <a:r>
              <a:rPr lang="en-IN" b="0" i="0" u="none" strike="noStrike" baseline="0" dirty="0" err="1">
                <a:latin typeface="Times New Roman" panose="02020603050405020304" pitchFamily="18" charset="0"/>
                <a:cs typeface="Times New Roman" panose="02020603050405020304" pitchFamily="18" charset="0"/>
              </a:rPr>
              <a:t>Mgr_ssn</a:t>
            </a:r>
            <a:r>
              <a:rPr lang="en-IN" b="0" i="0" u="none" strike="noStrike" baseline="0" dirty="0">
                <a:latin typeface="Times New Roman" panose="02020603050405020304" pitchFamily="18" charset="0"/>
                <a:cs typeface="Times New Roman" panose="02020603050405020304" pitchFamily="18" charset="0"/>
              </a:rPr>
              <a:t> );</a:t>
            </a:r>
          </a:p>
          <a:p>
            <a:pPr marL="0" indent="0" algn="l">
              <a:lnSpc>
                <a:spcPct val="150000"/>
              </a:lnSpc>
              <a:buNone/>
            </a:pPr>
            <a:r>
              <a:rPr lang="en-US" b="0" i="0" u="none" strike="noStrike" baseline="0" dirty="0">
                <a:latin typeface="Times New Roman" panose="02020603050405020304" pitchFamily="18" charset="0"/>
                <a:cs typeface="Times New Roman" panose="02020603050405020304" pitchFamily="18" charset="0"/>
              </a:rPr>
              <a:t>In general, EXISTS(Q) returns TRUE if there is at least one tuple in the result of the nested query Q, and it returns FALSE otherwise.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11664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29FC729-0017-207C-FC58-335D2B6C69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8183" y="300942"/>
            <a:ext cx="10613984" cy="5876021"/>
          </a:xfrm>
        </p:spPr>
      </p:pic>
    </p:spTree>
    <p:extLst>
      <p:ext uri="{BB962C8B-B14F-4D97-AF65-F5344CB8AC3E}">
        <p14:creationId xmlns:p14="http://schemas.microsoft.com/office/powerpoint/2010/main" val="25087621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FFF2E57-6993-A916-FFED-35DFC711DB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3848" y="0"/>
            <a:ext cx="10000527" cy="6858000"/>
          </a:xfrm>
        </p:spPr>
      </p:pic>
    </p:spTree>
    <p:extLst>
      <p:ext uri="{BB962C8B-B14F-4D97-AF65-F5344CB8AC3E}">
        <p14:creationId xmlns:p14="http://schemas.microsoft.com/office/powerpoint/2010/main" val="40283956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DE87A18-4074-0E00-C274-6606E06067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3459" y="451413"/>
            <a:ext cx="10706582" cy="5759339"/>
          </a:xfrm>
        </p:spPr>
      </p:pic>
    </p:spTree>
    <p:extLst>
      <p:ext uri="{BB962C8B-B14F-4D97-AF65-F5344CB8AC3E}">
        <p14:creationId xmlns:p14="http://schemas.microsoft.com/office/powerpoint/2010/main" val="3826850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791D9-F2F8-1260-8F90-62FA010C7D95}"/>
              </a:ext>
            </a:extLst>
          </p:cNvPr>
          <p:cNvSpPr>
            <a:spLocks noGrp="1"/>
          </p:cNvSpPr>
          <p:nvPr>
            <p:ph type="title"/>
          </p:nvPr>
        </p:nvSpPr>
        <p:spPr>
          <a:xfrm>
            <a:off x="838200" y="162046"/>
            <a:ext cx="10515600" cy="694482"/>
          </a:xfrm>
        </p:spPr>
        <p:txBody>
          <a:bodyPr>
            <a:normAutofit fontScale="90000"/>
          </a:bodyPr>
          <a:lstStyle/>
          <a:p>
            <a:br>
              <a:rPr lang="en-IN" sz="4400" b="0" i="0" u="none" strike="noStrike" baseline="0" dirty="0">
                <a:latin typeface="CIDFont+F6"/>
              </a:rPr>
            </a:br>
            <a:r>
              <a:rPr lang="en-IN" sz="4400" b="1" i="0" u="none" strike="noStrike" baseline="0" dirty="0">
                <a:latin typeface="Times New Roman" panose="02020603050405020304" pitchFamily="18" charset="0"/>
                <a:cs typeface="Times New Roman" panose="02020603050405020304" pitchFamily="18" charset="0"/>
              </a:rPr>
              <a:t>NOT EXISTS Functions</a:t>
            </a:r>
            <a:br>
              <a:rPr lang="en-IN" sz="4400" b="0" i="0" u="none" strike="noStrike" baseline="0" dirty="0">
                <a:latin typeface="CIDFont+F6"/>
              </a:rPr>
            </a:br>
            <a:endParaRPr lang="en-IN" dirty="0"/>
          </a:p>
        </p:txBody>
      </p:sp>
      <p:sp>
        <p:nvSpPr>
          <p:cNvPr id="3" name="Content Placeholder 2">
            <a:extLst>
              <a:ext uri="{FF2B5EF4-FFF2-40B4-BE49-F238E27FC236}">
                <a16:creationId xmlns:a16="http://schemas.microsoft.com/office/drawing/2014/main" id="{20BEF6A4-3C35-EC53-1BB6-75AC1E293EB7}"/>
              </a:ext>
            </a:extLst>
          </p:cNvPr>
          <p:cNvSpPr>
            <a:spLocks noGrp="1"/>
          </p:cNvSpPr>
          <p:nvPr>
            <p:ph idx="1"/>
          </p:nvPr>
        </p:nvSpPr>
        <p:spPr>
          <a:xfrm>
            <a:off x="266218" y="949125"/>
            <a:ext cx="11087582" cy="5746829"/>
          </a:xfrm>
        </p:spPr>
        <p:txBody>
          <a:bodyPr>
            <a:normAutofit fontScale="92500" lnSpcReduction="10000"/>
          </a:bodyPr>
          <a:lstStyle/>
          <a:p>
            <a:pPr algn="l">
              <a:lnSpc>
                <a:spcPct val="150000"/>
              </a:lnSpc>
            </a:pPr>
            <a:r>
              <a:rPr lang="en-US" b="0" i="0" u="none" strike="noStrike" baseline="0" dirty="0">
                <a:latin typeface="Times New Roman" panose="02020603050405020304" pitchFamily="18" charset="0"/>
                <a:cs typeface="Times New Roman" panose="02020603050405020304" pitchFamily="18" charset="0"/>
              </a:rPr>
              <a:t>NOT EXISTS(Q) returns TRUE if there are no tuples in the result of nested query Q, and it returns </a:t>
            </a:r>
            <a:r>
              <a:rPr lang="en-IN" b="0" i="0" u="none" strike="noStrike" baseline="0" dirty="0">
                <a:latin typeface="Times New Roman" panose="02020603050405020304" pitchFamily="18" charset="0"/>
                <a:cs typeface="Times New Roman" panose="02020603050405020304" pitchFamily="18" charset="0"/>
              </a:rPr>
              <a:t>FALSE otherwise.</a:t>
            </a:r>
          </a:p>
          <a:p>
            <a:pPr marL="0" indent="0" algn="l">
              <a:lnSpc>
                <a:spcPct val="150000"/>
              </a:lnSpc>
              <a:buNone/>
            </a:pPr>
            <a:r>
              <a:rPr lang="en-US" b="1" i="0" u="none" strike="noStrike" baseline="0" dirty="0">
                <a:latin typeface="Times New Roman" panose="02020603050405020304" pitchFamily="18" charset="0"/>
                <a:cs typeface="Times New Roman" panose="02020603050405020304" pitchFamily="18" charset="0"/>
              </a:rPr>
              <a:t>Retrieve the names of employees who have no dependents.</a:t>
            </a:r>
          </a:p>
          <a:p>
            <a:pPr marL="0" indent="0" algn="l">
              <a:lnSpc>
                <a:spcPct val="150000"/>
              </a:lnSpc>
              <a:buNone/>
            </a:pPr>
            <a:r>
              <a:rPr lang="en-IN" b="0" i="0" u="none" strike="noStrike" baseline="0" dirty="0">
                <a:latin typeface="Times New Roman" panose="02020603050405020304" pitchFamily="18" charset="0"/>
                <a:cs typeface="Times New Roman" panose="02020603050405020304" pitchFamily="18" charset="0"/>
              </a:rPr>
              <a:t>SELECT </a:t>
            </a:r>
            <a:r>
              <a:rPr lang="en-IN" b="0" i="0" u="none" strike="noStrike" baseline="0" dirty="0" err="1">
                <a:latin typeface="Times New Roman" panose="02020603050405020304" pitchFamily="18" charset="0"/>
                <a:cs typeface="Times New Roman" panose="02020603050405020304" pitchFamily="18" charset="0"/>
              </a:rPr>
              <a:t>Fname</a:t>
            </a:r>
            <a:r>
              <a:rPr lang="en-IN" b="0" i="0" u="none" strike="noStrike" baseline="0" dirty="0">
                <a:latin typeface="Times New Roman" panose="02020603050405020304" pitchFamily="18" charset="0"/>
                <a:cs typeface="Times New Roman" panose="02020603050405020304" pitchFamily="18" charset="0"/>
              </a:rPr>
              <a:t>, </a:t>
            </a:r>
            <a:r>
              <a:rPr lang="en-IN" b="0" i="0" u="none" strike="noStrike" baseline="0" dirty="0" err="1">
                <a:latin typeface="Times New Roman" panose="02020603050405020304" pitchFamily="18" charset="0"/>
                <a:cs typeface="Times New Roman" panose="02020603050405020304" pitchFamily="18" charset="0"/>
              </a:rPr>
              <a:t>Lname</a:t>
            </a:r>
            <a:r>
              <a:rPr lang="en-IN" dirty="0">
                <a:latin typeface="Times New Roman" panose="02020603050405020304" pitchFamily="18" charset="0"/>
                <a:cs typeface="Times New Roman" panose="02020603050405020304" pitchFamily="18" charset="0"/>
              </a:rPr>
              <a:t> </a:t>
            </a:r>
            <a:r>
              <a:rPr lang="en-IN" b="0" i="0" u="none" strike="noStrike" baseline="0" dirty="0">
                <a:latin typeface="Times New Roman" panose="02020603050405020304" pitchFamily="18" charset="0"/>
                <a:cs typeface="Times New Roman" panose="02020603050405020304" pitchFamily="18" charset="0"/>
              </a:rPr>
              <a:t>FROM EMPLOYEE WHERE NOT EXISTS ( SELECT * FROM DEPENDENT WHERE </a:t>
            </a:r>
            <a:r>
              <a:rPr lang="en-IN" b="0" i="0" u="none" strike="noStrike" baseline="0" dirty="0" err="1">
                <a:latin typeface="Times New Roman" panose="02020603050405020304" pitchFamily="18" charset="0"/>
                <a:cs typeface="Times New Roman" panose="02020603050405020304" pitchFamily="18" charset="0"/>
              </a:rPr>
              <a:t>Ssn</a:t>
            </a:r>
            <a:r>
              <a:rPr lang="en-IN" b="0" i="0" u="none" strike="noStrike" baseline="0" dirty="0">
                <a:latin typeface="Times New Roman" panose="02020603050405020304" pitchFamily="18" charset="0"/>
                <a:cs typeface="Times New Roman" panose="02020603050405020304" pitchFamily="18" charset="0"/>
              </a:rPr>
              <a:t>=</a:t>
            </a:r>
            <a:r>
              <a:rPr lang="en-IN" b="0" i="0" u="none" strike="noStrike" baseline="0" dirty="0" err="1">
                <a:latin typeface="Times New Roman" panose="02020603050405020304" pitchFamily="18" charset="0"/>
                <a:cs typeface="Times New Roman" panose="02020603050405020304" pitchFamily="18" charset="0"/>
              </a:rPr>
              <a:t>Essn</a:t>
            </a:r>
            <a:r>
              <a:rPr lang="en-IN" b="0" i="0" u="none" strike="noStrike" baseline="0" dirty="0">
                <a:latin typeface="Times New Roman" panose="02020603050405020304" pitchFamily="18" charset="0"/>
                <a:cs typeface="Times New Roman" panose="02020603050405020304" pitchFamily="18" charset="0"/>
              </a:rPr>
              <a:t> );</a:t>
            </a:r>
          </a:p>
          <a:p>
            <a:pPr marL="0" indent="0" algn="l">
              <a:lnSpc>
                <a:spcPct val="150000"/>
              </a:lnSpc>
              <a:buNone/>
            </a:pPr>
            <a:r>
              <a:rPr lang="en-US" b="0" i="0" u="none" strike="noStrike" baseline="0" dirty="0">
                <a:latin typeface="Times New Roman" panose="02020603050405020304" pitchFamily="18" charset="0"/>
                <a:cs typeface="Times New Roman" panose="02020603050405020304" pitchFamily="18" charset="0"/>
              </a:rPr>
              <a:t>For each EMPLOYEE tuple, the correlated nested query selects all DEPENDENT tuples whose </a:t>
            </a:r>
            <a:r>
              <a:rPr lang="en-US" b="0" i="0" u="none" strike="noStrike" baseline="0" dirty="0" err="1">
                <a:latin typeface="Times New Roman" panose="02020603050405020304" pitchFamily="18" charset="0"/>
                <a:cs typeface="Times New Roman" panose="02020603050405020304" pitchFamily="18" charset="0"/>
              </a:rPr>
              <a:t>Essn</a:t>
            </a:r>
            <a:r>
              <a:rPr lang="en-US" b="0" i="0" u="none" strike="noStrike" baseline="0" dirty="0">
                <a:latin typeface="Times New Roman" panose="02020603050405020304" pitchFamily="18" charset="0"/>
                <a:cs typeface="Times New Roman" panose="02020603050405020304" pitchFamily="18" charset="0"/>
              </a:rPr>
              <a:t> value matches the EMPLOYEE </a:t>
            </a:r>
            <a:r>
              <a:rPr lang="en-US" b="0" i="0" u="none" strike="noStrike" baseline="0" dirty="0" err="1">
                <a:latin typeface="Times New Roman" panose="02020603050405020304" pitchFamily="18" charset="0"/>
                <a:cs typeface="Times New Roman" panose="02020603050405020304" pitchFamily="18" charset="0"/>
              </a:rPr>
              <a:t>Ssn</a:t>
            </a:r>
            <a:r>
              <a:rPr lang="en-US" b="0" i="0" u="none" strike="noStrike" baseline="0" dirty="0">
                <a:latin typeface="Times New Roman" panose="02020603050405020304" pitchFamily="18" charset="0"/>
                <a:cs typeface="Times New Roman" panose="02020603050405020304" pitchFamily="18" charset="0"/>
              </a:rPr>
              <a:t>; if the result is empty, no dependents are related to the employee, so we select that EMPLOYEE tuple and retrieve its </a:t>
            </a:r>
            <a:r>
              <a:rPr lang="en-US" b="0" i="0" u="none" strike="noStrike" baseline="0" dirty="0" err="1">
                <a:latin typeface="Times New Roman" panose="02020603050405020304" pitchFamily="18" charset="0"/>
                <a:cs typeface="Times New Roman" panose="02020603050405020304" pitchFamily="18" charset="0"/>
              </a:rPr>
              <a:t>Fname</a:t>
            </a:r>
            <a:r>
              <a:rPr lang="en-US" b="0" i="0" u="none" strike="noStrike" baseline="0" dirty="0">
                <a:latin typeface="Times New Roman" panose="02020603050405020304" pitchFamily="18" charset="0"/>
                <a:cs typeface="Times New Roman" panose="02020603050405020304" pitchFamily="18" charset="0"/>
              </a:rPr>
              <a:t> and </a:t>
            </a:r>
            <a:r>
              <a:rPr lang="en-US" b="0" i="0" u="none" strike="noStrike" baseline="0" dirty="0" err="1">
                <a:latin typeface="Times New Roman" panose="02020603050405020304" pitchFamily="18" charset="0"/>
                <a:cs typeface="Times New Roman" panose="02020603050405020304" pitchFamily="18" charset="0"/>
              </a:rPr>
              <a:t>Lname</a:t>
            </a:r>
            <a:r>
              <a:rPr lang="en-US" b="0" i="0" u="none" strike="noStrike" baseline="0"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95428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EE6143-CFF9-FE23-9E6B-39869FE9E830}"/>
              </a:ext>
            </a:extLst>
          </p:cNvPr>
          <p:cNvSpPr>
            <a:spLocks noGrp="1"/>
          </p:cNvSpPr>
          <p:nvPr>
            <p:ph idx="1"/>
          </p:nvPr>
        </p:nvSpPr>
        <p:spPr>
          <a:xfrm>
            <a:off x="838200" y="370390"/>
            <a:ext cx="10515600" cy="6169306"/>
          </a:xfrm>
        </p:spPr>
        <p:txBody>
          <a:bodyPr>
            <a:normAutofit/>
          </a:bodyPr>
          <a:lstStyle/>
          <a:p>
            <a:pPr marL="0" indent="0" algn="l">
              <a:lnSpc>
                <a:spcPct val="150000"/>
              </a:lnSpc>
              <a:buNone/>
            </a:pPr>
            <a:r>
              <a:rPr lang="en-US" b="1" i="0" u="none" strike="noStrike" baseline="0" dirty="0">
                <a:solidFill>
                  <a:srgbClr val="000000"/>
                </a:solidFill>
                <a:latin typeface="Times New Roman" panose="02020603050405020304" pitchFamily="18" charset="0"/>
                <a:cs typeface="Times New Roman" panose="02020603050405020304" pitchFamily="18" charset="0"/>
              </a:rPr>
              <a:t>Retrieve the name of each employee who works on all the projects controlled </a:t>
            </a:r>
            <a:r>
              <a:rPr lang="en-IN" b="1" i="0" u="none" strike="noStrike" baseline="0" dirty="0">
                <a:solidFill>
                  <a:srgbClr val="000000"/>
                </a:solidFill>
                <a:latin typeface="Times New Roman" panose="02020603050405020304" pitchFamily="18" charset="0"/>
                <a:cs typeface="Times New Roman" panose="02020603050405020304" pitchFamily="18" charset="0"/>
              </a:rPr>
              <a:t>by department number 5</a:t>
            </a:r>
          </a:p>
          <a:p>
            <a:pPr marL="0" indent="0" algn="l">
              <a:lnSpc>
                <a:spcPct val="150000"/>
              </a:lnSpc>
              <a:buNone/>
            </a:pPr>
            <a:r>
              <a:rPr lang="en-IN" b="0" i="0" u="none" strike="noStrike" baseline="0" dirty="0">
                <a:solidFill>
                  <a:srgbClr val="000000"/>
                </a:solidFill>
                <a:latin typeface="Times New Roman" panose="02020603050405020304" pitchFamily="18" charset="0"/>
                <a:cs typeface="Times New Roman" panose="02020603050405020304" pitchFamily="18" charset="0"/>
              </a:rPr>
              <a:t>SELECT </a:t>
            </a:r>
            <a:r>
              <a:rPr lang="en-IN" b="0" i="0" u="none" strike="noStrike" baseline="0" dirty="0" err="1">
                <a:solidFill>
                  <a:srgbClr val="000000"/>
                </a:solidFill>
                <a:latin typeface="Times New Roman" panose="02020603050405020304" pitchFamily="18" charset="0"/>
                <a:cs typeface="Times New Roman" panose="02020603050405020304" pitchFamily="18" charset="0"/>
              </a:rPr>
              <a:t>Fname</a:t>
            </a:r>
            <a:r>
              <a:rPr lang="en-IN" b="0" i="0" u="none" strike="noStrike" baseline="0" dirty="0">
                <a:solidFill>
                  <a:srgbClr val="000000"/>
                </a:solidFill>
                <a:latin typeface="Times New Roman" panose="02020603050405020304" pitchFamily="18" charset="0"/>
                <a:cs typeface="Times New Roman" panose="02020603050405020304" pitchFamily="18" charset="0"/>
              </a:rPr>
              <a:t>, </a:t>
            </a:r>
            <a:r>
              <a:rPr lang="en-IN" b="0" i="0" u="none" strike="noStrike" baseline="0" dirty="0" err="1">
                <a:solidFill>
                  <a:srgbClr val="000000"/>
                </a:solidFill>
                <a:latin typeface="Times New Roman" panose="02020603050405020304" pitchFamily="18" charset="0"/>
                <a:cs typeface="Times New Roman" panose="02020603050405020304" pitchFamily="18" charset="0"/>
              </a:rPr>
              <a:t>Lname</a:t>
            </a:r>
            <a:r>
              <a:rPr lang="en-IN" b="0" i="0" u="none" strike="noStrike" baseline="0" dirty="0">
                <a:solidFill>
                  <a:srgbClr val="000000"/>
                </a:solidFill>
                <a:latin typeface="Times New Roman" panose="02020603050405020304" pitchFamily="18" charset="0"/>
                <a:cs typeface="Times New Roman" panose="02020603050405020304" pitchFamily="18" charset="0"/>
              </a:rPr>
              <a:t> FROM EMPLOYEE </a:t>
            </a:r>
            <a:r>
              <a:rPr lang="en-US" b="0" i="0" u="none" strike="noStrike" baseline="0" dirty="0">
                <a:solidFill>
                  <a:srgbClr val="000000"/>
                </a:solidFill>
                <a:latin typeface="Times New Roman" panose="02020603050405020304" pitchFamily="18" charset="0"/>
                <a:cs typeface="Times New Roman" panose="02020603050405020304" pitchFamily="18" charset="0"/>
              </a:rPr>
              <a:t>WHERE NOT EXISTS ( ( SELECT </a:t>
            </a:r>
            <a:r>
              <a:rPr lang="en-US" b="0" i="0" u="none" strike="noStrike" baseline="0" dirty="0" err="1">
                <a:solidFill>
                  <a:srgbClr val="000000"/>
                </a:solidFill>
                <a:latin typeface="Times New Roman" panose="02020603050405020304" pitchFamily="18" charset="0"/>
                <a:cs typeface="Times New Roman" panose="02020603050405020304" pitchFamily="18" charset="0"/>
              </a:rPr>
              <a:t>Pnumber</a:t>
            </a:r>
            <a:r>
              <a:rPr lang="en-US" dirty="0">
                <a:solidFill>
                  <a:srgbClr val="000000"/>
                </a:solidFill>
                <a:latin typeface="Times New Roman" panose="02020603050405020304" pitchFamily="18" charset="0"/>
                <a:cs typeface="Times New Roman" panose="02020603050405020304" pitchFamily="18" charset="0"/>
              </a:rPr>
              <a:t> </a:t>
            </a:r>
            <a:r>
              <a:rPr lang="en-IN" b="0" i="0" u="none" strike="noStrike" baseline="0" dirty="0">
                <a:solidFill>
                  <a:srgbClr val="000000"/>
                </a:solidFill>
                <a:latin typeface="Times New Roman" panose="02020603050405020304" pitchFamily="18" charset="0"/>
                <a:cs typeface="Times New Roman" panose="02020603050405020304" pitchFamily="18" charset="0"/>
              </a:rPr>
              <a:t>FROM PROJECT WHERE </a:t>
            </a:r>
            <a:r>
              <a:rPr lang="en-IN" b="0" i="0" u="none" strike="noStrike" baseline="0" dirty="0" err="1">
                <a:solidFill>
                  <a:srgbClr val="000000"/>
                </a:solidFill>
                <a:latin typeface="Times New Roman" panose="02020603050405020304" pitchFamily="18" charset="0"/>
                <a:cs typeface="Times New Roman" panose="02020603050405020304" pitchFamily="18" charset="0"/>
              </a:rPr>
              <a:t>Dnum</a:t>
            </a:r>
            <a:r>
              <a:rPr lang="en-IN" b="0" i="0" u="none" strike="noStrike" baseline="0" dirty="0">
                <a:solidFill>
                  <a:srgbClr val="000000"/>
                </a:solidFill>
                <a:latin typeface="Times New Roman" panose="02020603050405020304" pitchFamily="18" charset="0"/>
                <a:cs typeface="Times New Roman" panose="02020603050405020304" pitchFamily="18" charset="0"/>
              </a:rPr>
              <a:t>=5) EXCEPT ( SELECT </a:t>
            </a:r>
            <a:r>
              <a:rPr lang="en-IN" b="0" i="0" u="none" strike="noStrike" baseline="0" dirty="0" err="1">
                <a:solidFill>
                  <a:srgbClr val="000000"/>
                </a:solidFill>
                <a:latin typeface="Times New Roman" panose="02020603050405020304" pitchFamily="18" charset="0"/>
                <a:cs typeface="Times New Roman" panose="02020603050405020304" pitchFamily="18" charset="0"/>
              </a:rPr>
              <a:t>Pno</a:t>
            </a:r>
            <a:r>
              <a:rPr lang="en-IN" dirty="0">
                <a:solidFill>
                  <a:srgbClr val="000000"/>
                </a:solidFill>
                <a:latin typeface="Times New Roman" panose="02020603050405020304" pitchFamily="18" charset="0"/>
                <a:cs typeface="Times New Roman" panose="02020603050405020304" pitchFamily="18" charset="0"/>
              </a:rPr>
              <a:t> </a:t>
            </a:r>
            <a:r>
              <a:rPr lang="en-IN" b="0" i="0" u="none" strike="noStrike" baseline="0" dirty="0">
                <a:solidFill>
                  <a:srgbClr val="000000"/>
                </a:solidFill>
                <a:latin typeface="Times New Roman" panose="02020603050405020304" pitchFamily="18" charset="0"/>
                <a:cs typeface="Times New Roman" panose="02020603050405020304" pitchFamily="18" charset="0"/>
              </a:rPr>
              <a:t>FROM WORKS_ON WHERE </a:t>
            </a:r>
            <a:r>
              <a:rPr lang="en-IN" b="0" i="0" u="none" strike="noStrike" baseline="0" dirty="0" err="1">
                <a:solidFill>
                  <a:srgbClr val="000000"/>
                </a:solidFill>
                <a:latin typeface="Times New Roman" panose="02020603050405020304" pitchFamily="18" charset="0"/>
                <a:cs typeface="Times New Roman" panose="02020603050405020304" pitchFamily="18" charset="0"/>
              </a:rPr>
              <a:t>Ssn</a:t>
            </a:r>
            <a:r>
              <a:rPr lang="en-IN" b="0" i="0" u="none" strike="noStrike" baseline="0" dirty="0">
                <a:solidFill>
                  <a:srgbClr val="000000"/>
                </a:solidFill>
                <a:latin typeface="Times New Roman" panose="02020603050405020304" pitchFamily="18" charset="0"/>
                <a:cs typeface="Times New Roman" panose="02020603050405020304" pitchFamily="18" charset="0"/>
              </a:rPr>
              <a:t>=</a:t>
            </a:r>
            <a:r>
              <a:rPr lang="en-IN" b="0" i="0" u="none" strike="noStrike" baseline="0" dirty="0" err="1">
                <a:solidFill>
                  <a:srgbClr val="000000"/>
                </a:solidFill>
                <a:latin typeface="Times New Roman" panose="02020603050405020304" pitchFamily="18" charset="0"/>
                <a:cs typeface="Times New Roman" panose="02020603050405020304" pitchFamily="18" charset="0"/>
              </a:rPr>
              <a:t>Essn</a:t>
            </a:r>
            <a:r>
              <a:rPr lang="en-IN" b="0" i="0" u="none" strike="noStrike" baseline="0" dirty="0">
                <a:solidFill>
                  <a:srgbClr val="000000"/>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7611821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AA19191-8FBA-250C-385B-7300383809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0228" y="416689"/>
            <a:ext cx="10255169" cy="5760274"/>
          </a:xfrm>
        </p:spPr>
      </p:pic>
    </p:spTree>
    <p:extLst>
      <p:ext uri="{BB962C8B-B14F-4D97-AF65-F5344CB8AC3E}">
        <p14:creationId xmlns:p14="http://schemas.microsoft.com/office/powerpoint/2010/main" val="7542690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FCD6145-0F28-77BC-63FA-5E4EE16EE4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3849" y="598989"/>
            <a:ext cx="9942653" cy="5660021"/>
          </a:xfrm>
        </p:spPr>
      </p:pic>
    </p:spTree>
    <p:extLst>
      <p:ext uri="{BB962C8B-B14F-4D97-AF65-F5344CB8AC3E}">
        <p14:creationId xmlns:p14="http://schemas.microsoft.com/office/powerpoint/2010/main" val="14725731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1C9D3D3-5EC4-6892-1287-380D033349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6881" y="486137"/>
            <a:ext cx="10498238" cy="5632953"/>
          </a:xfrm>
        </p:spPr>
      </p:pic>
    </p:spTree>
    <p:extLst>
      <p:ext uri="{BB962C8B-B14F-4D97-AF65-F5344CB8AC3E}">
        <p14:creationId xmlns:p14="http://schemas.microsoft.com/office/powerpoint/2010/main" val="2295000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B9A0C1-71D0-CDE8-31F5-1A2F8835A7E9}"/>
              </a:ext>
            </a:extLst>
          </p:cNvPr>
          <p:cNvSpPr>
            <a:spLocks noGrp="1"/>
          </p:cNvSpPr>
          <p:nvPr>
            <p:ph idx="1"/>
          </p:nvPr>
        </p:nvSpPr>
        <p:spPr>
          <a:xfrm>
            <a:off x="486137" y="231494"/>
            <a:ext cx="10867663" cy="5945469"/>
          </a:xfrm>
        </p:spPr>
        <p:txBody>
          <a:bodyPr>
            <a:normAutofit/>
          </a:bodyPr>
          <a:lstStyle/>
          <a:p>
            <a:pPr marL="0" indent="0" algn="l">
              <a:lnSpc>
                <a:spcPct val="150000"/>
              </a:lnSpc>
              <a:buNone/>
            </a:pPr>
            <a:r>
              <a:rPr lang="en-IN" sz="3200" b="1" i="0" u="none" strike="noStrike" baseline="0" dirty="0">
                <a:solidFill>
                  <a:srgbClr val="000000"/>
                </a:solidFill>
                <a:latin typeface="Times New Roman" panose="02020603050405020304" pitchFamily="18" charset="0"/>
                <a:cs typeface="Times New Roman" panose="02020603050405020304" pitchFamily="18" charset="0"/>
              </a:rPr>
              <a:t>UNIQUE Functions</a:t>
            </a:r>
          </a:p>
          <a:p>
            <a:pPr marL="0" indent="0" algn="l">
              <a:lnSpc>
                <a:spcPct val="150000"/>
              </a:lnSpc>
              <a:buNone/>
            </a:pPr>
            <a:r>
              <a:rPr lang="en-US" b="0" i="0" u="none" strike="noStrike" baseline="0" dirty="0">
                <a:solidFill>
                  <a:srgbClr val="000000"/>
                </a:solidFill>
                <a:latin typeface="Times New Roman" panose="02020603050405020304" pitchFamily="18" charset="0"/>
                <a:cs typeface="Times New Roman" panose="02020603050405020304" pitchFamily="18" charset="0"/>
              </a:rPr>
              <a:t>UNIQUE(Q) returns TRUE if there are no duplicate tuples in the result of query Q; otherwise, it returns FALSE. This can be used to test whether the result of a nested query is a set or a multiset.</a:t>
            </a:r>
            <a:endParaRPr lang="en-IN" dirty="0">
              <a:latin typeface="Times New Roman" panose="02020603050405020304" pitchFamily="18" charset="0"/>
              <a:cs typeface="Times New Roman" panose="02020603050405020304" pitchFamily="18" charset="0"/>
            </a:endParaRPr>
          </a:p>
          <a:p>
            <a:pPr>
              <a:lnSpc>
                <a:spcPct val="150000"/>
              </a:lnSpc>
            </a:pPr>
            <a:r>
              <a:rPr lang="en-IN" b="1" dirty="0">
                <a:latin typeface="Times New Roman" panose="02020603050405020304" pitchFamily="18" charset="0"/>
                <a:cs typeface="Times New Roman" panose="02020603050405020304" pitchFamily="18" charset="0"/>
              </a:rPr>
              <a:t>CREATE TABLE Users (    </a:t>
            </a:r>
            <a:r>
              <a:rPr lang="en-IN" b="1" dirty="0" err="1">
                <a:latin typeface="Times New Roman" panose="02020603050405020304" pitchFamily="18" charset="0"/>
                <a:cs typeface="Times New Roman" panose="02020603050405020304" pitchFamily="18" charset="0"/>
              </a:rPr>
              <a:t>user_id</a:t>
            </a:r>
            <a:r>
              <a:rPr lang="en-IN" b="1" dirty="0">
                <a:latin typeface="Times New Roman" panose="02020603050405020304" pitchFamily="18" charset="0"/>
                <a:cs typeface="Times New Roman" panose="02020603050405020304" pitchFamily="18" charset="0"/>
              </a:rPr>
              <a:t> INT PRIMARY KEY,    email VARCHAR(100) UNIQUE,    username VARCHAR(50) UNIQUE);</a:t>
            </a:r>
          </a:p>
          <a:p>
            <a:pPr>
              <a:lnSpc>
                <a:spcPct val="150000"/>
              </a:lnSpc>
            </a:pPr>
            <a:endParaRPr lang="en-IN" dirty="0">
              <a:latin typeface="Times New Roman" panose="02020603050405020304" pitchFamily="18" charset="0"/>
              <a:cs typeface="Times New Roman" panose="02020603050405020304" pitchFamily="18" charset="0"/>
            </a:endParaRPr>
          </a:p>
          <a:p>
            <a:pPr>
              <a:lnSpc>
                <a:spcPct val="150000"/>
              </a:lnSpc>
            </a:pPr>
            <a:r>
              <a:rPr lang="en-US" dirty="0">
                <a:latin typeface="Times New Roman" panose="02020603050405020304" pitchFamily="18" charset="0"/>
                <a:cs typeface="Times New Roman" panose="02020603050405020304" pitchFamily="18" charset="0"/>
              </a:rPr>
              <a:t>email and username must be unique across all rows.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0079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E759AD1-6C65-609E-6F31-80A249B8442C}"/>
              </a:ext>
            </a:extLst>
          </p:cNvPr>
          <p:cNvPicPr>
            <a:picLocks noGrp="1" noChangeAspect="1"/>
          </p:cNvPicPr>
          <p:nvPr>
            <p:ph sz="half" idx="1"/>
          </p:nvPr>
        </p:nvPicPr>
        <p:blipFill>
          <a:blip r:embed="rId2"/>
          <a:stretch>
            <a:fillRect/>
          </a:stretch>
        </p:blipFill>
        <p:spPr>
          <a:xfrm>
            <a:off x="108856" y="348343"/>
            <a:ext cx="6727371" cy="6291943"/>
          </a:xfrm>
        </p:spPr>
      </p:pic>
      <p:sp>
        <p:nvSpPr>
          <p:cNvPr id="11" name="Content Placeholder 10">
            <a:extLst>
              <a:ext uri="{FF2B5EF4-FFF2-40B4-BE49-F238E27FC236}">
                <a16:creationId xmlns:a16="http://schemas.microsoft.com/office/drawing/2014/main" id="{FB953123-321C-1123-0411-DC1421D2C322}"/>
              </a:ext>
            </a:extLst>
          </p:cNvPr>
          <p:cNvSpPr>
            <a:spLocks noGrp="1"/>
          </p:cNvSpPr>
          <p:nvPr>
            <p:ph sz="half" idx="2"/>
          </p:nvPr>
        </p:nvSpPr>
        <p:spPr>
          <a:xfrm>
            <a:off x="6836228" y="108857"/>
            <a:ext cx="5355771" cy="6749143"/>
          </a:xfrm>
        </p:spPr>
        <p:txBody>
          <a:bodyPr>
            <a:normAutofit fontScale="92500" lnSpcReduction="10000"/>
          </a:bodyPr>
          <a:lstStyle/>
          <a:p>
            <a:pPr>
              <a:lnSpc>
                <a:spcPct val="150000"/>
              </a:lnSpc>
            </a:pPr>
            <a:r>
              <a:rPr lang="en-US" sz="2800" dirty="0">
                <a:latin typeface="Times New Roman" panose="02020603050405020304" pitchFamily="18" charset="0"/>
                <a:cs typeface="Times New Roman" panose="02020603050405020304" pitchFamily="18" charset="0"/>
              </a:rPr>
              <a:t>In three-valued logic, logical connectives like "and", "or", "not" are used to handle the "unknown" or "null" value, in addition to true and false, when evaluating conditions or expressions. </a:t>
            </a:r>
          </a:p>
          <a:p>
            <a:pPr>
              <a:lnSpc>
                <a:spcPct val="150000"/>
              </a:lnSpc>
            </a:pPr>
            <a:r>
              <a:rPr lang="en-US" sz="2800" dirty="0">
                <a:latin typeface="Times New Roman" panose="02020603050405020304" pitchFamily="18" charset="0"/>
                <a:cs typeface="Times New Roman" panose="02020603050405020304" pitchFamily="18" charset="0"/>
              </a:rPr>
              <a:t>This is particularly important in SQL, where NULL represents a missing or unknown value, and comparisons involving NULLs can result in an "unknown" outcome.</a:t>
            </a:r>
          </a:p>
          <a:p>
            <a:endParaRPr lang="en-IN" dirty="0"/>
          </a:p>
        </p:txBody>
      </p:sp>
    </p:spTree>
    <p:extLst>
      <p:ext uri="{BB962C8B-B14F-4D97-AF65-F5344CB8AC3E}">
        <p14:creationId xmlns:p14="http://schemas.microsoft.com/office/powerpoint/2010/main" val="33786494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54FCA-FBA1-7DE5-FBE7-EC4AF4CC2CB4}"/>
              </a:ext>
            </a:extLst>
          </p:cNvPr>
          <p:cNvSpPr>
            <a:spLocks noGrp="1"/>
          </p:cNvSpPr>
          <p:nvPr>
            <p:ph type="title"/>
          </p:nvPr>
        </p:nvSpPr>
        <p:spPr>
          <a:xfrm>
            <a:off x="474562" y="365125"/>
            <a:ext cx="11100122" cy="746045"/>
          </a:xfrm>
        </p:spPr>
        <p:txBody>
          <a:bodyPr>
            <a:normAutofit fontScale="90000"/>
          </a:bodyPr>
          <a:lstStyle/>
          <a:p>
            <a:br>
              <a:rPr lang="en-US" sz="4400" b="1" i="0" u="none" strike="noStrike" baseline="0" dirty="0">
                <a:solidFill>
                  <a:srgbClr val="000000"/>
                </a:solidFill>
                <a:latin typeface="Times New Roman" panose="02020603050405020304" pitchFamily="18" charset="0"/>
                <a:cs typeface="Times New Roman" panose="02020603050405020304" pitchFamily="18" charset="0"/>
              </a:rPr>
            </a:br>
            <a:r>
              <a:rPr lang="en-US" sz="4400" b="1" i="0" u="none" strike="noStrike" baseline="0" dirty="0">
                <a:solidFill>
                  <a:srgbClr val="000000"/>
                </a:solidFill>
                <a:latin typeface="Times New Roman" panose="02020603050405020304" pitchFamily="18" charset="0"/>
                <a:cs typeface="Times New Roman" panose="02020603050405020304" pitchFamily="18" charset="0"/>
              </a:rPr>
              <a:t>Explicit Sets and Renaming of Attributes in SQL</a:t>
            </a:r>
            <a:br>
              <a:rPr lang="en-US" sz="4400" b="0" i="0" u="none" strike="noStrike" baseline="0" dirty="0">
                <a:solidFill>
                  <a:srgbClr val="000000"/>
                </a:solidFill>
                <a:latin typeface="CIDFont+F6"/>
              </a:rPr>
            </a:br>
            <a:endParaRPr lang="en-IN" dirty="0"/>
          </a:p>
        </p:txBody>
      </p:sp>
      <p:sp>
        <p:nvSpPr>
          <p:cNvPr id="3" name="Content Placeholder 2">
            <a:extLst>
              <a:ext uri="{FF2B5EF4-FFF2-40B4-BE49-F238E27FC236}">
                <a16:creationId xmlns:a16="http://schemas.microsoft.com/office/drawing/2014/main" id="{3DAC44D5-B303-B8EA-C259-85554E98F3F8}"/>
              </a:ext>
            </a:extLst>
          </p:cNvPr>
          <p:cNvSpPr>
            <a:spLocks noGrp="1"/>
          </p:cNvSpPr>
          <p:nvPr>
            <p:ph idx="1"/>
          </p:nvPr>
        </p:nvSpPr>
        <p:spPr>
          <a:xfrm>
            <a:off x="474562" y="1388962"/>
            <a:ext cx="10879238" cy="5347504"/>
          </a:xfrm>
        </p:spPr>
        <p:txBody>
          <a:bodyPr>
            <a:normAutofit/>
          </a:bodyPr>
          <a:lstStyle/>
          <a:p>
            <a:pPr algn="l">
              <a:lnSpc>
                <a:spcPct val="150000"/>
              </a:lnSpc>
            </a:pPr>
            <a:r>
              <a:rPr lang="en-US" b="0" i="0" u="none" strike="noStrike" baseline="0" dirty="0">
                <a:solidFill>
                  <a:srgbClr val="000000"/>
                </a:solidFill>
                <a:latin typeface="Times New Roman" panose="02020603050405020304" pitchFamily="18" charset="0"/>
                <a:cs typeface="Times New Roman" panose="02020603050405020304" pitchFamily="18" charset="0"/>
              </a:rPr>
              <a:t>IN SQL it is possible to use an explicit set of values in the WHERE clause, rather than a nested query. Such a set is enclosed in parentheses.</a:t>
            </a:r>
          </a:p>
          <a:p>
            <a:pPr marL="0" indent="0" algn="l">
              <a:lnSpc>
                <a:spcPct val="150000"/>
              </a:lnSpc>
              <a:buNone/>
            </a:pPr>
            <a:r>
              <a:rPr lang="en-US" b="0" i="0" u="none" strike="noStrike" baseline="0" dirty="0">
                <a:solidFill>
                  <a:srgbClr val="000000"/>
                </a:solidFill>
                <a:latin typeface="Times New Roman" panose="02020603050405020304" pitchFamily="18" charset="0"/>
                <a:cs typeface="Times New Roman" panose="02020603050405020304" pitchFamily="18" charset="0"/>
              </a:rPr>
              <a:t> </a:t>
            </a:r>
            <a:r>
              <a:rPr lang="en-US" b="1" i="0" u="none" strike="noStrike" baseline="0" dirty="0">
                <a:solidFill>
                  <a:srgbClr val="000000"/>
                </a:solidFill>
                <a:latin typeface="Times New Roman" panose="02020603050405020304" pitchFamily="18" charset="0"/>
                <a:cs typeface="Times New Roman" panose="02020603050405020304" pitchFamily="18" charset="0"/>
              </a:rPr>
              <a:t>Retrieve the last name of each employee and his or her supervisor</a:t>
            </a:r>
          </a:p>
          <a:p>
            <a:pPr marL="0" indent="0" algn="l">
              <a:lnSpc>
                <a:spcPct val="150000"/>
              </a:lnSpc>
              <a:buNone/>
            </a:pPr>
            <a:r>
              <a:rPr lang="en-US" b="0" i="0" u="none" strike="noStrike" baseline="0" dirty="0">
                <a:solidFill>
                  <a:srgbClr val="000000"/>
                </a:solidFill>
                <a:latin typeface="Times New Roman" panose="02020603050405020304" pitchFamily="18" charset="0"/>
                <a:cs typeface="Times New Roman" panose="02020603050405020304" pitchFamily="18" charset="0"/>
              </a:rPr>
              <a:t>SELECT </a:t>
            </a:r>
            <a:r>
              <a:rPr lang="en-US" b="0" i="0" u="none" strike="noStrike" baseline="0" dirty="0" err="1">
                <a:solidFill>
                  <a:srgbClr val="000000"/>
                </a:solidFill>
                <a:latin typeface="Times New Roman" panose="02020603050405020304" pitchFamily="18" charset="0"/>
                <a:cs typeface="Times New Roman" panose="02020603050405020304" pitchFamily="18" charset="0"/>
              </a:rPr>
              <a:t>E.Lname</a:t>
            </a:r>
            <a:r>
              <a:rPr lang="en-US" b="0" i="0" u="none" strike="noStrike" baseline="0" dirty="0">
                <a:solidFill>
                  <a:srgbClr val="000000"/>
                </a:solidFill>
                <a:latin typeface="Times New Roman" panose="02020603050405020304" pitchFamily="18" charset="0"/>
                <a:cs typeface="Times New Roman" panose="02020603050405020304" pitchFamily="18" charset="0"/>
              </a:rPr>
              <a:t> AS </a:t>
            </a:r>
            <a:r>
              <a:rPr lang="en-US" b="0" i="0" u="none" strike="noStrike" baseline="0" dirty="0" err="1">
                <a:solidFill>
                  <a:srgbClr val="000000"/>
                </a:solidFill>
                <a:latin typeface="Times New Roman" panose="02020603050405020304" pitchFamily="18" charset="0"/>
                <a:cs typeface="Times New Roman" panose="02020603050405020304" pitchFamily="18" charset="0"/>
              </a:rPr>
              <a:t>Employee_name</a:t>
            </a:r>
            <a:r>
              <a:rPr lang="en-US" b="0" i="0" u="none" strike="noStrike" baseline="0" dirty="0">
                <a:solidFill>
                  <a:srgbClr val="000000"/>
                </a:solidFill>
                <a:latin typeface="Times New Roman" panose="02020603050405020304" pitchFamily="18" charset="0"/>
                <a:cs typeface="Times New Roman" panose="02020603050405020304" pitchFamily="18" charset="0"/>
              </a:rPr>
              <a:t>, </a:t>
            </a:r>
            <a:r>
              <a:rPr lang="en-US" b="0" i="0" u="none" strike="noStrike" baseline="0" dirty="0" err="1">
                <a:solidFill>
                  <a:srgbClr val="000000"/>
                </a:solidFill>
                <a:latin typeface="Times New Roman" panose="02020603050405020304" pitchFamily="18" charset="0"/>
                <a:cs typeface="Times New Roman" panose="02020603050405020304" pitchFamily="18" charset="0"/>
              </a:rPr>
              <a:t>S.Lname</a:t>
            </a:r>
            <a:r>
              <a:rPr lang="en-US" b="0" i="0" u="none" strike="noStrike" baseline="0" dirty="0">
                <a:solidFill>
                  <a:srgbClr val="000000"/>
                </a:solidFill>
                <a:latin typeface="Times New Roman" panose="02020603050405020304" pitchFamily="18" charset="0"/>
                <a:cs typeface="Times New Roman" panose="02020603050405020304" pitchFamily="18" charset="0"/>
              </a:rPr>
              <a:t> AS </a:t>
            </a:r>
            <a:r>
              <a:rPr lang="en-US" b="0" i="0" u="none" strike="noStrike" baseline="0" dirty="0" err="1">
                <a:solidFill>
                  <a:srgbClr val="000000"/>
                </a:solidFill>
                <a:latin typeface="Times New Roman" panose="02020603050405020304" pitchFamily="18" charset="0"/>
                <a:cs typeface="Times New Roman" panose="02020603050405020304" pitchFamily="18" charset="0"/>
              </a:rPr>
              <a:t>Supervisor_name</a:t>
            </a:r>
            <a:r>
              <a:rPr lang="en-US" dirty="0">
                <a:solidFill>
                  <a:srgbClr val="000000"/>
                </a:solidFill>
                <a:latin typeface="Times New Roman" panose="02020603050405020304" pitchFamily="18" charset="0"/>
                <a:cs typeface="Times New Roman" panose="02020603050405020304" pitchFamily="18" charset="0"/>
              </a:rPr>
              <a:t> </a:t>
            </a:r>
            <a:r>
              <a:rPr lang="en-IN" b="0" i="0" u="none" strike="noStrike" baseline="0" dirty="0">
                <a:solidFill>
                  <a:srgbClr val="000000"/>
                </a:solidFill>
                <a:latin typeface="Times New Roman" panose="02020603050405020304" pitchFamily="18" charset="0"/>
                <a:cs typeface="Times New Roman" panose="02020603050405020304" pitchFamily="18" charset="0"/>
              </a:rPr>
              <a:t>FROM EMPLOYEE AS E, EMPLOYEE AS S WHERE </a:t>
            </a:r>
            <a:r>
              <a:rPr lang="en-IN" b="0" i="0" u="none" strike="noStrike" baseline="0" dirty="0" err="1">
                <a:solidFill>
                  <a:srgbClr val="000000"/>
                </a:solidFill>
                <a:latin typeface="Times New Roman" panose="02020603050405020304" pitchFamily="18" charset="0"/>
                <a:cs typeface="Times New Roman" panose="02020603050405020304" pitchFamily="18" charset="0"/>
              </a:rPr>
              <a:t>E.Super_ssn</a:t>
            </a:r>
            <a:r>
              <a:rPr lang="en-IN" b="0" i="0" u="none" strike="noStrike" baseline="0" dirty="0">
                <a:solidFill>
                  <a:srgbClr val="000000"/>
                </a:solidFill>
                <a:latin typeface="Times New Roman" panose="02020603050405020304" pitchFamily="18" charset="0"/>
                <a:cs typeface="Times New Roman" panose="02020603050405020304" pitchFamily="18" charset="0"/>
              </a:rPr>
              <a:t>=</a:t>
            </a:r>
            <a:r>
              <a:rPr lang="en-IN" b="0" i="0" u="none" strike="noStrike" baseline="0" dirty="0" err="1">
                <a:solidFill>
                  <a:srgbClr val="000000"/>
                </a:solidFill>
                <a:latin typeface="Times New Roman" panose="02020603050405020304" pitchFamily="18" charset="0"/>
                <a:cs typeface="Times New Roman" panose="02020603050405020304" pitchFamily="18" charset="0"/>
              </a:rPr>
              <a:t>S.Ssn</a:t>
            </a:r>
            <a:r>
              <a:rPr lang="en-IN" b="0" i="0" u="none" strike="noStrike" baseline="0" dirty="0">
                <a:solidFill>
                  <a:srgbClr val="00000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5365347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2AF83-F00D-4465-A055-E8BADC4356FE}"/>
              </a:ext>
            </a:extLst>
          </p:cNvPr>
          <p:cNvSpPr>
            <a:spLocks noGrp="1"/>
          </p:cNvSpPr>
          <p:nvPr>
            <p:ph type="title"/>
          </p:nvPr>
        </p:nvSpPr>
        <p:spPr>
          <a:xfrm>
            <a:off x="838200" y="1"/>
            <a:ext cx="10515600" cy="1155939"/>
          </a:xfrm>
        </p:spPr>
        <p:txBody>
          <a:bodyPr>
            <a:normAutofit/>
          </a:bodyPr>
          <a:lstStyle/>
          <a:p>
            <a:r>
              <a:rPr lang="en-IN" sz="4000" b="1" dirty="0">
                <a:latin typeface="Times New Roman" panose="02020603050405020304" pitchFamily="18" charset="0"/>
                <a:cs typeface="Times New Roman" panose="02020603050405020304" pitchFamily="18" charset="0"/>
              </a:rPr>
              <a:t>Joined Tables in SQL and Outer Joins</a:t>
            </a:r>
          </a:p>
        </p:txBody>
      </p:sp>
      <p:sp>
        <p:nvSpPr>
          <p:cNvPr id="3" name="Content Placeholder 2">
            <a:extLst>
              <a:ext uri="{FF2B5EF4-FFF2-40B4-BE49-F238E27FC236}">
                <a16:creationId xmlns:a16="http://schemas.microsoft.com/office/drawing/2014/main" id="{5C7291A8-382B-9D2F-BDD1-EDC9D3FA9F1A}"/>
              </a:ext>
            </a:extLst>
          </p:cNvPr>
          <p:cNvSpPr>
            <a:spLocks noGrp="1"/>
          </p:cNvSpPr>
          <p:nvPr>
            <p:ph idx="1"/>
          </p:nvPr>
        </p:nvSpPr>
        <p:spPr>
          <a:xfrm>
            <a:off x="838200" y="1155940"/>
            <a:ext cx="10515600" cy="5021023"/>
          </a:xfrm>
        </p:spPr>
        <p:txBody>
          <a:bodyPr>
            <a:normAutofit/>
          </a:bodyPr>
          <a:lstStyle/>
          <a:p>
            <a:pPr>
              <a:lnSpc>
                <a:spcPct val="150000"/>
              </a:lnSpc>
            </a:pPr>
            <a:r>
              <a:rPr lang="en-US" dirty="0">
                <a:latin typeface="Times New Roman" panose="02020603050405020304" pitchFamily="18" charset="0"/>
                <a:cs typeface="Times New Roman" panose="02020603050405020304" pitchFamily="18" charset="0"/>
              </a:rPr>
              <a:t>An SQL JOIN clause is used to query and access data from multiple tables by establishing logical relationships between them.</a:t>
            </a:r>
          </a:p>
          <a:p>
            <a:pPr>
              <a:lnSpc>
                <a:spcPct val="150000"/>
              </a:lnSpc>
            </a:pPr>
            <a:r>
              <a:rPr lang="en-US" dirty="0">
                <a:latin typeface="Times New Roman" panose="02020603050405020304" pitchFamily="18" charset="0"/>
                <a:cs typeface="Times New Roman" panose="02020603050405020304" pitchFamily="18" charset="0"/>
              </a:rPr>
              <a:t> It can access data from multiple tables simultaneously using common key values shared across different tables. We can use SQL JOIN with multiple tables.</a:t>
            </a:r>
          </a:p>
          <a:p>
            <a:pPr>
              <a:lnSpc>
                <a:spcPct val="150000"/>
              </a:lnSpc>
            </a:pPr>
            <a:r>
              <a:rPr lang="en-US" dirty="0">
                <a:latin typeface="Times New Roman" panose="02020603050405020304" pitchFamily="18" charset="0"/>
                <a:cs typeface="Times New Roman" panose="02020603050405020304" pitchFamily="18" charset="0"/>
              </a:rPr>
              <a:t> It can also be paired with other clauses, the most popular use will be using JOIN with WHERE clause to filter data retrieval.</a:t>
            </a:r>
          </a:p>
        </p:txBody>
      </p:sp>
    </p:spTree>
    <p:extLst>
      <p:ext uri="{BB962C8B-B14F-4D97-AF65-F5344CB8AC3E}">
        <p14:creationId xmlns:p14="http://schemas.microsoft.com/office/powerpoint/2010/main" val="2054203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310E96-CB93-206F-B51C-70F3FA854E4A}"/>
              </a:ext>
            </a:extLst>
          </p:cNvPr>
          <p:cNvSpPr>
            <a:spLocks noGrp="1"/>
          </p:cNvSpPr>
          <p:nvPr>
            <p:ph idx="1"/>
          </p:nvPr>
        </p:nvSpPr>
        <p:spPr>
          <a:xfrm>
            <a:off x="324091" y="231494"/>
            <a:ext cx="11771453" cy="6470248"/>
          </a:xfrm>
        </p:spPr>
        <p:txBody>
          <a:bodyPr>
            <a:normAutofit lnSpcReduction="10000"/>
          </a:bodyPr>
          <a:lstStyle/>
          <a:p>
            <a:pPr>
              <a:lnSpc>
                <a:spcPct val="150000"/>
              </a:lnSpc>
            </a:pPr>
            <a:r>
              <a:rPr lang="en-US" b="1" dirty="0">
                <a:latin typeface="Times New Roman" panose="02020603050405020304" pitchFamily="18" charset="0"/>
                <a:cs typeface="Times New Roman" panose="02020603050405020304" pitchFamily="18" charset="0"/>
              </a:rPr>
              <a:t>INNER JOIN: </a:t>
            </a:r>
            <a:r>
              <a:rPr lang="en-US" dirty="0">
                <a:latin typeface="Times New Roman" panose="02020603050405020304" pitchFamily="18" charset="0"/>
                <a:cs typeface="Times New Roman" panose="02020603050405020304" pitchFamily="18" charset="0"/>
              </a:rPr>
              <a:t>Returns only the rows where there is a match in both tables.</a:t>
            </a:r>
          </a:p>
          <a:p>
            <a:pPr>
              <a:lnSpc>
                <a:spcPct val="150000"/>
              </a:lnSpc>
            </a:pPr>
            <a:r>
              <a:rPr lang="en-US" b="1" dirty="0">
                <a:latin typeface="Times New Roman" panose="02020603050405020304" pitchFamily="18" charset="0"/>
                <a:cs typeface="Times New Roman" panose="02020603050405020304" pitchFamily="18" charset="0"/>
              </a:rPr>
              <a:t>LEFT JOIN (LEFT OUTER JOIN): </a:t>
            </a:r>
            <a:r>
              <a:rPr lang="en-US" dirty="0">
                <a:latin typeface="Times New Roman" panose="02020603050405020304" pitchFamily="18" charset="0"/>
                <a:cs typeface="Times New Roman" panose="02020603050405020304" pitchFamily="18" charset="0"/>
              </a:rPr>
              <a:t>Returns all rows from the left table, and the matched rows from the right table. If there’s no match, NULL values are returned for columns from the right table.</a:t>
            </a:r>
          </a:p>
          <a:p>
            <a:pPr>
              <a:lnSpc>
                <a:spcPct val="150000"/>
              </a:lnSpc>
            </a:pPr>
            <a:r>
              <a:rPr lang="en-US" b="1" dirty="0">
                <a:latin typeface="Times New Roman" panose="02020603050405020304" pitchFamily="18" charset="0"/>
                <a:cs typeface="Times New Roman" panose="02020603050405020304" pitchFamily="18" charset="0"/>
              </a:rPr>
              <a:t>RIGHT JOIN (RIGHT OUTER JOIN): </a:t>
            </a:r>
            <a:r>
              <a:rPr lang="en-US" dirty="0">
                <a:latin typeface="Times New Roman" panose="02020603050405020304" pitchFamily="18" charset="0"/>
                <a:cs typeface="Times New Roman" panose="02020603050405020304" pitchFamily="18" charset="0"/>
              </a:rPr>
              <a:t>Returns all rows from the right table, and the matched rows from the left table. If there’s no match, NULL values are returned for columns from the left table.</a:t>
            </a:r>
          </a:p>
          <a:p>
            <a:pPr>
              <a:lnSpc>
                <a:spcPct val="150000"/>
              </a:lnSpc>
            </a:pPr>
            <a:r>
              <a:rPr lang="en-US" b="1" dirty="0">
                <a:latin typeface="Times New Roman" panose="02020603050405020304" pitchFamily="18" charset="0"/>
                <a:cs typeface="Times New Roman" panose="02020603050405020304" pitchFamily="18" charset="0"/>
              </a:rPr>
              <a:t>FULL JOIN (FULL OUTER JOIN): </a:t>
            </a:r>
            <a:r>
              <a:rPr lang="en-US" dirty="0">
                <a:latin typeface="Times New Roman" panose="02020603050405020304" pitchFamily="18" charset="0"/>
                <a:cs typeface="Times New Roman" panose="02020603050405020304" pitchFamily="18" charset="0"/>
              </a:rPr>
              <a:t>Returns all rows when there is a match in one of the tables. If there’s no match, NULL values are returned for columns from the table without a match</a:t>
            </a:r>
            <a:endParaRPr lang="en-IN"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2462944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8759609-7BBB-5E15-C427-E2342BAA90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8477885" cy="5434476"/>
          </a:xfrm>
        </p:spPr>
      </p:pic>
      <p:pic>
        <p:nvPicPr>
          <p:cNvPr id="6" name="Content Placeholder 4">
            <a:extLst>
              <a:ext uri="{FF2B5EF4-FFF2-40B4-BE49-F238E27FC236}">
                <a16:creationId xmlns:a16="http://schemas.microsoft.com/office/drawing/2014/main" id="{47FCCC61-F794-1E0E-9E54-21F34453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0483" y="0"/>
            <a:ext cx="3621517" cy="5434476"/>
          </a:xfrm>
          <a:prstGeom prst="rect">
            <a:avLst/>
          </a:prstGeom>
        </p:spPr>
      </p:pic>
    </p:spTree>
    <p:extLst>
      <p:ext uri="{BB962C8B-B14F-4D97-AF65-F5344CB8AC3E}">
        <p14:creationId xmlns:p14="http://schemas.microsoft.com/office/powerpoint/2010/main" val="5498934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27A2C8F-E595-982C-B0DA-04791976F7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964" y="850675"/>
            <a:ext cx="11250592" cy="5133029"/>
          </a:xfrm>
        </p:spPr>
      </p:pic>
    </p:spTree>
    <p:extLst>
      <p:ext uri="{BB962C8B-B14F-4D97-AF65-F5344CB8AC3E}">
        <p14:creationId xmlns:p14="http://schemas.microsoft.com/office/powerpoint/2010/main" val="39955521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06D1950-41C4-ECEA-84A9-8B25579862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1884" y="659757"/>
            <a:ext cx="11157993" cy="5517206"/>
          </a:xfrm>
        </p:spPr>
      </p:pic>
    </p:spTree>
    <p:extLst>
      <p:ext uri="{BB962C8B-B14F-4D97-AF65-F5344CB8AC3E}">
        <p14:creationId xmlns:p14="http://schemas.microsoft.com/office/powerpoint/2010/main" val="22330325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3936E6C-905C-932C-F790-CF40782A9D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4951" y="1053296"/>
            <a:ext cx="10081550" cy="4032422"/>
          </a:xfrm>
        </p:spPr>
      </p:pic>
    </p:spTree>
    <p:extLst>
      <p:ext uri="{BB962C8B-B14F-4D97-AF65-F5344CB8AC3E}">
        <p14:creationId xmlns:p14="http://schemas.microsoft.com/office/powerpoint/2010/main" val="26565375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9F94EB6-B1BD-0EED-7ECD-4424C3CDF7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4243" y="544010"/>
            <a:ext cx="10463514" cy="5463860"/>
          </a:xfrm>
        </p:spPr>
      </p:pic>
    </p:spTree>
    <p:extLst>
      <p:ext uri="{BB962C8B-B14F-4D97-AF65-F5344CB8AC3E}">
        <p14:creationId xmlns:p14="http://schemas.microsoft.com/office/powerpoint/2010/main" val="36266338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B76EDA2-8FA0-195B-8AA2-494441FD00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6057" y="962783"/>
            <a:ext cx="10475088" cy="4932434"/>
          </a:xfrm>
        </p:spPr>
      </p:pic>
    </p:spTree>
    <p:extLst>
      <p:ext uri="{BB962C8B-B14F-4D97-AF65-F5344CB8AC3E}">
        <p14:creationId xmlns:p14="http://schemas.microsoft.com/office/powerpoint/2010/main" val="3649816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D100A83-03A7-E167-5333-825F7088EA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5033" y="560437"/>
            <a:ext cx="10637134" cy="5737125"/>
          </a:xfrm>
        </p:spPr>
      </p:pic>
    </p:spTree>
    <p:extLst>
      <p:ext uri="{BB962C8B-B14F-4D97-AF65-F5344CB8AC3E}">
        <p14:creationId xmlns:p14="http://schemas.microsoft.com/office/powerpoint/2010/main" val="3246078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94E4E2-1E9F-3706-6C94-7532EC171BCB}"/>
              </a:ext>
            </a:extLst>
          </p:cNvPr>
          <p:cNvSpPr>
            <a:spLocks noGrp="1"/>
          </p:cNvSpPr>
          <p:nvPr>
            <p:ph idx="1"/>
          </p:nvPr>
        </p:nvSpPr>
        <p:spPr>
          <a:xfrm>
            <a:off x="381000" y="174171"/>
            <a:ext cx="11474116" cy="6466115"/>
          </a:xfrm>
        </p:spPr>
        <p:txBody>
          <a:bodyPr>
            <a:normAutofit fontScale="77500" lnSpcReduction="20000"/>
          </a:bodyPr>
          <a:lstStyle/>
          <a:p>
            <a:pPr marL="0" indent="0">
              <a:lnSpc>
                <a:spcPct val="150000"/>
              </a:lnSpc>
              <a:buNone/>
            </a:pPr>
            <a:r>
              <a:rPr lang="en-US" sz="3600" b="1" dirty="0">
                <a:latin typeface="Times New Roman" panose="02020603050405020304" pitchFamily="18" charset="0"/>
                <a:cs typeface="Times New Roman" panose="02020603050405020304" pitchFamily="18" charset="0"/>
              </a:rPr>
              <a:t>How Connectives Work with NULL in Three-Valued Logic</a:t>
            </a:r>
          </a:p>
          <a:p>
            <a:pPr marL="0" indent="0">
              <a:lnSpc>
                <a:spcPct val="150000"/>
              </a:lnSpc>
              <a:buNone/>
            </a:pPr>
            <a:r>
              <a:rPr lang="en-US" b="1" dirty="0">
                <a:latin typeface="Times New Roman" panose="02020603050405020304" pitchFamily="18" charset="0"/>
                <a:cs typeface="Times New Roman" panose="02020603050405020304" pitchFamily="18" charset="0"/>
              </a:rPr>
              <a:t>AND: </a:t>
            </a:r>
            <a:r>
              <a:rPr lang="en-US" dirty="0">
                <a:latin typeface="Times New Roman" panose="02020603050405020304" pitchFamily="18" charset="0"/>
                <a:cs typeface="Times New Roman" panose="02020603050405020304" pitchFamily="18" charset="0"/>
              </a:rPr>
              <a:t>If one operand in an AND operation is NULL, the result is NULL (unknown). This is because the result depends on the unknown value.</a:t>
            </a:r>
          </a:p>
          <a:p>
            <a:pPr marL="0" indent="0">
              <a:lnSpc>
                <a:spcPct val="150000"/>
              </a:lnSpc>
              <a:buNone/>
            </a:pPr>
            <a:r>
              <a:rPr lang="en-US" b="1" dirty="0">
                <a:latin typeface="Times New Roman" panose="02020603050405020304" pitchFamily="18" charset="0"/>
                <a:cs typeface="Times New Roman" panose="02020603050405020304" pitchFamily="18" charset="0"/>
              </a:rPr>
              <a:t>Example: </a:t>
            </a:r>
            <a:r>
              <a:rPr lang="en-US" dirty="0">
                <a:latin typeface="Times New Roman" panose="02020603050405020304" pitchFamily="18" charset="0"/>
                <a:cs typeface="Times New Roman" panose="02020603050405020304" pitchFamily="18" charset="0"/>
              </a:rPr>
              <a:t>(NULL AND TRUE) evaluates to NULL.</a:t>
            </a:r>
          </a:p>
          <a:p>
            <a:pPr marL="0" indent="0">
              <a:lnSpc>
                <a:spcPct val="150000"/>
              </a:lnSpc>
              <a:buNone/>
            </a:pPr>
            <a:endParaRPr lang="en-US" dirty="0">
              <a:latin typeface="Times New Roman" panose="02020603050405020304" pitchFamily="18" charset="0"/>
              <a:cs typeface="Times New Roman" panose="02020603050405020304" pitchFamily="18" charset="0"/>
            </a:endParaRPr>
          </a:p>
          <a:p>
            <a:pPr marL="0" indent="0">
              <a:lnSpc>
                <a:spcPct val="150000"/>
              </a:lnSpc>
              <a:buNone/>
            </a:pPr>
            <a:r>
              <a:rPr lang="en-US" b="1" dirty="0">
                <a:latin typeface="Times New Roman" panose="02020603050405020304" pitchFamily="18" charset="0"/>
                <a:cs typeface="Times New Roman" panose="02020603050405020304" pitchFamily="18" charset="0"/>
              </a:rPr>
              <a:t>OR: </a:t>
            </a:r>
            <a:r>
              <a:rPr lang="en-US" dirty="0">
                <a:latin typeface="Times New Roman" panose="02020603050405020304" pitchFamily="18" charset="0"/>
                <a:cs typeface="Times New Roman" panose="02020603050405020304" pitchFamily="18" charset="0"/>
              </a:rPr>
              <a:t>If one operand in an OR operation is NULL, the result can still be TRUE if the other operand is TRUE. If both operands are NULL, the result is NULL. If the other operand is FALSE, the result is NULL.</a:t>
            </a:r>
          </a:p>
          <a:p>
            <a:pPr marL="0" indent="0">
              <a:lnSpc>
                <a:spcPct val="150000"/>
              </a:lnSpc>
              <a:buNone/>
            </a:pPr>
            <a:r>
              <a:rPr lang="en-US" b="1" dirty="0">
                <a:latin typeface="Times New Roman" panose="02020603050405020304" pitchFamily="18" charset="0"/>
                <a:cs typeface="Times New Roman" panose="02020603050405020304" pitchFamily="18" charset="0"/>
              </a:rPr>
              <a:t>Example: </a:t>
            </a:r>
            <a:r>
              <a:rPr lang="en-US" dirty="0">
                <a:latin typeface="Times New Roman" panose="02020603050405020304" pitchFamily="18" charset="0"/>
                <a:cs typeface="Times New Roman" panose="02020603050405020304" pitchFamily="18" charset="0"/>
              </a:rPr>
              <a:t>(NULL OR TRUE) evaluates to TRUE.</a:t>
            </a:r>
          </a:p>
          <a:p>
            <a:pPr marL="0" indent="0">
              <a:lnSpc>
                <a:spcPct val="150000"/>
              </a:lnSpc>
              <a:buNone/>
            </a:pPr>
            <a:r>
              <a:rPr lang="en-US" dirty="0">
                <a:latin typeface="Times New Roman" panose="02020603050405020304" pitchFamily="18" charset="0"/>
                <a:cs typeface="Times New Roman" panose="02020603050405020304" pitchFamily="18" charset="0"/>
              </a:rPr>
              <a:t>	         (NULL OR NULL) evaluates to NULL.</a:t>
            </a:r>
          </a:p>
          <a:p>
            <a:pPr marL="0" indent="0">
              <a:lnSpc>
                <a:spcPct val="150000"/>
              </a:lnSpc>
              <a:buNone/>
            </a:pPr>
            <a:r>
              <a:rPr lang="en-US" b="1" dirty="0">
                <a:latin typeface="Times New Roman" panose="02020603050405020304" pitchFamily="18" charset="0"/>
                <a:cs typeface="Times New Roman" panose="02020603050405020304" pitchFamily="18" charset="0"/>
              </a:rPr>
              <a:t>NOT: </a:t>
            </a:r>
            <a:r>
              <a:rPr lang="en-US" dirty="0">
                <a:latin typeface="Times New Roman" panose="02020603050405020304" pitchFamily="18" charset="0"/>
                <a:cs typeface="Times New Roman" panose="02020603050405020304" pitchFamily="18" charset="0"/>
              </a:rPr>
              <a:t>The NOT of NULL is NULL.</a:t>
            </a:r>
          </a:p>
          <a:p>
            <a:pPr marL="0" indent="0">
              <a:lnSpc>
                <a:spcPct val="150000"/>
              </a:lnSpc>
              <a:buNone/>
            </a:pPr>
            <a:r>
              <a:rPr lang="en-US" b="1" dirty="0">
                <a:latin typeface="Times New Roman" panose="02020603050405020304" pitchFamily="18" charset="0"/>
                <a:cs typeface="Times New Roman" panose="02020603050405020304" pitchFamily="18" charset="0"/>
              </a:rPr>
              <a:t>Example: </a:t>
            </a:r>
            <a:r>
              <a:rPr lang="en-US" dirty="0">
                <a:latin typeface="Times New Roman" panose="02020603050405020304" pitchFamily="18" charset="0"/>
                <a:cs typeface="Times New Roman" panose="02020603050405020304" pitchFamily="18" charset="0"/>
              </a:rPr>
              <a:t>NOT NULL evaluates to NULL.</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41661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84F7960-61DF-6A9E-9C68-FD0FB6DAC1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0227" y="674226"/>
            <a:ext cx="10301469" cy="5509548"/>
          </a:xfrm>
        </p:spPr>
      </p:pic>
    </p:spTree>
    <p:extLst>
      <p:ext uri="{BB962C8B-B14F-4D97-AF65-F5344CB8AC3E}">
        <p14:creationId xmlns:p14="http://schemas.microsoft.com/office/powerpoint/2010/main" val="58533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3CDF166-A374-8786-1E11-8354F3B109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2354" y="636608"/>
            <a:ext cx="10567687" cy="5540355"/>
          </a:xfrm>
        </p:spPr>
      </p:pic>
    </p:spTree>
    <p:extLst>
      <p:ext uri="{BB962C8B-B14F-4D97-AF65-F5344CB8AC3E}">
        <p14:creationId xmlns:p14="http://schemas.microsoft.com/office/powerpoint/2010/main" val="3176466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883C9-19A5-77EB-EB2C-EB09C838F50A}"/>
              </a:ext>
            </a:extLst>
          </p:cNvPr>
          <p:cNvSpPr>
            <a:spLocks noGrp="1"/>
          </p:cNvSpPr>
          <p:nvPr>
            <p:ph type="title"/>
          </p:nvPr>
        </p:nvSpPr>
        <p:spPr>
          <a:xfrm>
            <a:off x="189781" y="1"/>
            <a:ext cx="11164019" cy="879894"/>
          </a:xfrm>
        </p:spPr>
        <p:txBody>
          <a:bodyPr>
            <a:normAutofit/>
          </a:bodyPr>
          <a:lstStyle/>
          <a:p>
            <a:r>
              <a:rPr lang="en-IN" sz="4000" b="1" dirty="0">
                <a:latin typeface="Times New Roman" panose="02020603050405020304" pitchFamily="18" charset="0"/>
                <a:cs typeface="Times New Roman" panose="02020603050405020304" pitchFamily="18" charset="0"/>
              </a:rPr>
              <a:t>Natural Join</a:t>
            </a:r>
          </a:p>
        </p:txBody>
      </p:sp>
      <p:sp>
        <p:nvSpPr>
          <p:cNvPr id="3" name="Content Placeholder 2">
            <a:extLst>
              <a:ext uri="{FF2B5EF4-FFF2-40B4-BE49-F238E27FC236}">
                <a16:creationId xmlns:a16="http://schemas.microsoft.com/office/drawing/2014/main" id="{8AF69214-2275-DB2C-4CB1-DC041035674E}"/>
              </a:ext>
            </a:extLst>
          </p:cNvPr>
          <p:cNvSpPr>
            <a:spLocks noGrp="1"/>
          </p:cNvSpPr>
          <p:nvPr>
            <p:ph idx="1"/>
          </p:nvPr>
        </p:nvSpPr>
        <p:spPr>
          <a:xfrm>
            <a:off x="352926" y="879894"/>
            <a:ext cx="11839074" cy="5978105"/>
          </a:xfrm>
        </p:spPr>
        <p:txBody>
          <a:bodyPr>
            <a:normAutofit fontScale="92500" lnSpcReduction="20000"/>
          </a:bodyPr>
          <a:lstStyle/>
          <a:p>
            <a:pPr>
              <a:lnSpc>
                <a:spcPct val="150000"/>
              </a:lnSpc>
            </a:pPr>
            <a:r>
              <a:rPr lang="en-IN" dirty="0">
                <a:latin typeface="Times New Roman" panose="02020603050405020304" pitchFamily="18" charset="0"/>
                <a:cs typeface="Times New Roman" panose="02020603050405020304" pitchFamily="18" charset="0"/>
              </a:rPr>
              <a:t>Natural join equivalent to inner join.</a:t>
            </a:r>
          </a:p>
          <a:p>
            <a:pPr>
              <a:lnSpc>
                <a:spcPct val="150000"/>
              </a:lnSpc>
            </a:pPr>
            <a:r>
              <a:rPr lang="en-IN" dirty="0">
                <a:latin typeface="Times New Roman" panose="02020603050405020304" pitchFamily="18" charset="0"/>
                <a:cs typeface="Times New Roman" panose="02020603050405020304" pitchFamily="18" charset="0"/>
              </a:rPr>
              <a:t>In inner join the condition will be explicitly mention .</a:t>
            </a:r>
          </a:p>
          <a:p>
            <a:pPr>
              <a:lnSpc>
                <a:spcPct val="150000"/>
              </a:lnSpc>
            </a:pPr>
            <a:r>
              <a:rPr lang="en-IN" dirty="0">
                <a:latin typeface="Times New Roman" panose="02020603050405020304" pitchFamily="18" charset="0"/>
                <a:cs typeface="Times New Roman" panose="02020603050405020304" pitchFamily="18" charset="0"/>
              </a:rPr>
              <a:t>If join condition is not mention explicitly and database software is going to find the matching column and do the join operation then it is called as natural join.</a:t>
            </a:r>
          </a:p>
          <a:p>
            <a:pPr>
              <a:lnSpc>
                <a:spcPct val="150000"/>
              </a:lnSpc>
            </a:pPr>
            <a:r>
              <a:rPr lang="en-IN" dirty="0">
                <a:latin typeface="Times New Roman" panose="02020603050405020304" pitchFamily="18" charset="0"/>
                <a:cs typeface="Times New Roman" panose="02020603050405020304" pitchFamily="18" charset="0"/>
              </a:rPr>
              <a:t>In inner join condition will be explicitly mention using the keyword </a:t>
            </a:r>
            <a:r>
              <a:rPr lang="en-IN" b="1" dirty="0">
                <a:latin typeface="Times New Roman" panose="02020603050405020304" pitchFamily="18" charset="0"/>
                <a:cs typeface="Times New Roman" panose="02020603050405020304" pitchFamily="18" charset="0"/>
              </a:rPr>
              <a:t>on </a:t>
            </a:r>
            <a:r>
              <a:rPr lang="en-IN" dirty="0">
                <a:latin typeface="Times New Roman" panose="02020603050405020304" pitchFamily="18" charset="0"/>
                <a:cs typeface="Times New Roman" panose="02020603050405020304" pitchFamily="18" charset="0"/>
              </a:rPr>
              <a:t>whereas in natural join </a:t>
            </a:r>
            <a:r>
              <a:rPr lang="en-IN" b="1" dirty="0">
                <a:latin typeface="Times New Roman" panose="02020603050405020304" pitchFamily="18" charset="0"/>
                <a:cs typeface="Times New Roman" panose="02020603050405020304" pitchFamily="18" charset="0"/>
              </a:rPr>
              <a:t>.</a:t>
            </a:r>
          </a:p>
          <a:p>
            <a:pPr>
              <a:lnSpc>
                <a:spcPct val="150000"/>
              </a:lnSpc>
            </a:pPr>
            <a:r>
              <a:rPr lang="en-IN" dirty="0">
                <a:latin typeface="Times New Roman" panose="02020603050405020304" pitchFamily="18" charset="0"/>
                <a:cs typeface="Times New Roman" panose="02020603050405020304" pitchFamily="18" charset="0"/>
              </a:rPr>
              <a:t>We wont specify the condition explicitly and system will implicitly take a join condition and perform the operation </a:t>
            </a:r>
          </a:p>
          <a:p>
            <a:pPr marL="0" indent="0">
              <a:lnSpc>
                <a:spcPct val="150000"/>
              </a:lnSpc>
              <a:buNone/>
            </a:pPr>
            <a:r>
              <a:rPr lang="en-IN" dirty="0">
                <a:latin typeface="Times New Roman" panose="02020603050405020304" pitchFamily="18" charset="0"/>
                <a:cs typeface="Times New Roman" panose="02020603050405020304" pitchFamily="18" charset="0"/>
              </a:rPr>
              <a:t>(But both  the table should have on similar data type)</a:t>
            </a:r>
          </a:p>
          <a:p>
            <a:pPr marL="0" indent="0">
              <a:lnSpc>
                <a:spcPct val="150000"/>
              </a:lnSpc>
              <a:buNone/>
            </a:pPr>
            <a:r>
              <a:rPr lang="en-IN" dirty="0">
                <a:latin typeface="Times New Roman" panose="02020603050405020304" pitchFamily="18" charset="0"/>
                <a:cs typeface="Times New Roman" panose="02020603050405020304" pitchFamily="18" charset="0"/>
              </a:rPr>
              <a:t>Natural join by default uses = comparison operation</a:t>
            </a:r>
          </a:p>
        </p:txBody>
      </p:sp>
    </p:spTree>
    <p:extLst>
      <p:ext uri="{BB962C8B-B14F-4D97-AF65-F5344CB8AC3E}">
        <p14:creationId xmlns:p14="http://schemas.microsoft.com/office/powerpoint/2010/main" val="12156384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F0EDCC5-9166-41A9-423F-B95F34D2FF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5778" y="995421"/>
            <a:ext cx="10220444" cy="4363657"/>
          </a:xfrm>
        </p:spPr>
      </p:pic>
    </p:spTree>
    <p:extLst>
      <p:ext uri="{BB962C8B-B14F-4D97-AF65-F5344CB8AC3E}">
        <p14:creationId xmlns:p14="http://schemas.microsoft.com/office/powerpoint/2010/main" val="9859060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2A021B7-3693-97AE-49A1-EFC481E9B9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3028" y="648182"/>
            <a:ext cx="10085944" cy="5528781"/>
          </a:xfrm>
        </p:spPr>
      </p:pic>
    </p:spTree>
    <p:extLst>
      <p:ext uri="{BB962C8B-B14F-4D97-AF65-F5344CB8AC3E}">
        <p14:creationId xmlns:p14="http://schemas.microsoft.com/office/powerpoint/2010/main" val="7767680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5916CF3-FAB5-BA7F-2AC6-476C15A145BC}"/>
              </a:ext>
            </a:extLst>
          </p:cNvPr>
          <p:cNvPicPr>
            <a:picLocks noGrp="1" noChangeAspect="1"/>
          </p:cNvPicPr>
          <p:nvPr>
            <p:ph idx="1"/>
          </p:nvPr>
        </p:nvPicPr>
        <p:blipFill>
          <a:blip r:embed="rId2"/>
          <a:stretch>
            <a:fillRect/>
          </a:stretch>
        </p:blipFill>
        <p:spPr>
          <a:xfrm>
            <a:off x="851140" y="858328"/>
            <a:ext cx="10489720" cy="5141343"/>
          </a:xfrm>
        </p:spPr>
      </p:pic>
    </p:spTree>
    <p:extLst>
      <p:ext uri="{BB962C8B-B14F-4D97-AF65-F5344CB8AC3E}">
        <p14:creationId xmlns:p14="http://schemas.microsoft.com/office/powerpoint/2010/main" val="38638157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DBC0F4-ED07-4A1C-C6F5-DE9CFF9F1121}"/>
              </a:ext>
            </a:extLst>
          </p:cNvPr>
          <p:cNvSpPr>
            <a:spLocks noGrp="1"/>
          </p:cNvSpPr>
          <p:nvPr>
            <p:ph idx="1"/>
          </p:nvPr>
        </p:nvSpPr>
        <p:spPr>
          <a:xfrm>
            <a:off x="625642" y="532435"/>
            <a:ext cx="10728158" cy="5644528"/>
          </a:xfrm>
        </p:spPr>
        <p:txBody>
          <a:bodyPr>
            <a:normAutofit fontScale="92500"/>
          </a:bodyPr>
          <a:lstStyle/>
          <a:p>
            <a:pPr>
              <a:lnSpc>
                <a:spcPct val="150000"/>
              </a:lnSpc>
            </a:pPr>
            <a:r>
              <a:rPr lang="en-US" dirty="0">
                <a:latin typeface="Times New Roman" panose="02020603050405020304" pitchFamily="18" charset="0"/>
                <a:cs typeface="Times New Roman" panose="02020603050405020304" pitchFamily="18" charset="0"/>
              </a:rPr>
              <a:t>In SQL, if you write just JOIN without specifying the type (like INNER, LEFT, RIGHT, etc.), defaults to an INNER JOIN.</a:t>
            </a:r>
          </a:p>
          <a:p>
            <a:pPr marL="0" indent="0">
              <a:lnSpc>
                <a:spcPct val="150000"/>
              </a:lnSpc>
              <a:buNone/>
            </a:pPr>
            <a:r>
              <a:rPr lang="en-US" b="1" dirty="0">
                <a:latin typeface="Times New Roman" panose="02020603050405020304" pitchFamily="18" charset="0"/>
                <a:cs typeface="Times New Roman" panose="02020603050405020304" pitchFamily="18" charset="0"/>
              </a:rPr>
              <a:t>SELECT * FROM table1 JOIN table2 ON table1.id = table2.id;</a:t>
            </a:r>
          </a:p>
          <a:p>
            <a:pPr marL="0" indent="0">
              <a:lnSpc>
                <a:spcPct val="150000"/>
              </a:lnSpc>
              <a:buNone/>
            </a:pPr>
            <a:r>
              <a:rPr lang="en-US" dirty="0">
                <a:latin typeface="Times New Roman" panose="02020603050405020304" pitchFamily="18" charset="0"/>
                <a:cs typeface="Times New Roman" panose="02020603050405020304" pitchFamily="18" charset="0"/>
              </a:rPr>
              <a:t>is the same as</a:t>
            </a:r>
          </a:p>
          <a:p>
            <a:pPr marL="0" indent="0">
              <a:lnSpc>
                <a:spcPct val="150000"/>
              </a:lnSpc>
              <a:buNone/>
            </a:pPr>
            <a:r>
              <a:rPr lang="en-US" b="1" dirty="0">
                <a:latin typeface="Times New Roman" panose="02020603050405020304" pitchFamily="18" charset="0"/>
                <a:cs typeface="Times New Roman" panose="02020603050405020304" pitchFamily="18" charset="0"/>
              </a:rPr>
              <a:t>SELECT * FROM table1 INNER JOIN table2 ON table1.id = table2.id;</a:t>
            </a:r>
          </a:p>
          <a:p>
            <a:pPr marL="0" indent="0">
              <a:lnSpc>
                <a:spcPct val="150000"/>
              </a:lnSpc>
              <a:buNone/>
            </a:pPr>
            <a:r>
              <a:rPr lang="en-US" b="1" dirty="0">
                <a:latin typeface="Times New Roman" panose="02020603050405020304" pitchFamily="18" charset="0"/>
                <a:cs typeface="Times New Roman" panose="02020603050405020304" pitchFamily="18" charset="0"/>
              </a:rPr>
              <a:t>INNER JOIN </a:t>
            </a:r>
            <a:r>
              <a:rPr lang="en-US" dirty="0">
                <a:latin typeface="Times New Roman" panose="02020603050405020304" pitchFamily="18" charset="0"/>
                <a:cs typeface="Times New Roman" panose="02020603050405020304" pitchFamily="18" charset="0"/>
              </a:rPr>
              <a:t>only returns rows where there is a match in </a:t>
            </a:r>
            <a:r>
              <a:rPr lang="en-US" b="1" dirty="0">
                <a:latin typeface="Times New Roman" panose="02020603050405020304" pitchFamily="18" charset="0"/>
                <a:cs typeface="Times New Roman" panose="02020603050405020304" pitchFamily="18" charset="0"/>
              </a:rPr>
              <a:t>both</a:t>
            </a:r>
            <a:r>
              <a:rPr lang="en-US" dirty="0">
                <a:latin typeface="Times New Roman" panose="02020603050405020304" pitchFamily="18" charset="0"/>
                <a:cs typeface="Times New Roman" panose="02020603050405020304" pitchFamily="18" charset="0"/>
              </a:rPr>
              <a:t> tables based on the join condition. If there's no match, that row is not included in the result.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5350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BAF57BA-FECD-DF3A-3E8D-9E8B46E267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2354" y="480240"/>
            <a:ext cx="10660284" cy="5713976"/>
          </a:xfrm>
        </p:spPr>
      </p:pic>
    </p:spTree>
    <p:extLst>
      <p:ext uri="{BB962C8B-B14F-4D97-AF65-F5344CB8AC3E}">
        <p14:creationId xmlns:p14="http://schemas.microsoft.com/office/powerpoint/2010/main" val="33443176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D851BE6-AD1B-5FDB-3031-41EC885999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4075" y="821803"/>
            <a:ext cx="7850257" cy="5561744"/>
          </a:xfrm>
        </p:spPr>
      </p:pic>
    </p:spTree>
    <p:extLst>
      <p:ext uri="{BB962C8B-B14F-4D97-AF65-F5344CB8AC3E}">
        <p14:creationId xmlns:p14="http://schemas.microsoft.com/office/powerpoint/2010/main" val="264640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F846EC0-4403-90F6-BF3A-0C07E113BB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0861" y="486137"/>
            <a:ext cx="11030673" cy="5563505"/>
          </a:xfrm>
        </p:spPr>
      </p:pic>
    </p:spTree>
    <p:extLst>
      <p:ext uri="{BB962C8B-B14F-4D97-AF65-F5344CB8AC3E}">
        <p14:creationId xmlns:p14="http://schemas.microsoft.com/office/powerpoint/2010/main" val="2842832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C3F90E-69C3-3176-59AC-F78C97825F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557" y="290269"/>
            <a:ext cx="10515600" cy="3394059"/>
          </a:xfrm>
        </p:spPr>
      </p:pic>
      <p:pic>
        <p:nvPicPr>
          <p:cNvPr id="6" name="Content Placeholder 4">
            <a:extLst>
              <a:ext uri="{FF2B5EF4-FFF2-40B4-BE49-F238E27FC236}">
                <a16:creationId xmlns:a16="http://schemas.microsoft.com/office/drawing/2014/main" id="{B17FAF51-0816-E4E1-0E80-A79AEDD5C8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557" y="3684328"/>
            <a:ext cx="10515600" cy="2464593"/>
          </a:xfrm>
          <a:prstGeom prst="rect">
            <a:avLst/>
          </a:prstGeom>
        </p:spPr>
      </p:pic>
    </p:spTree>
    <p:extLst>
      <p:ext uri="{BB962C8B-B14F-4D97-AF65-F5344CB8AC3E}">
        <p14:creationId xmlns:p14="http://schemas.microsoft.com/office/powerpoint/2010/main" val="40865832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8F4C1CA-2A03-0B7E-4D6D-9F41289301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6527" y="694481"/>
            <a:ext cx="10475088" cy="5482482"/>
          </a:xfrm>
        </p:spPr>
      </p:pic>
    </p:spTree>
    <p:extLst>
      <p:ext uri="{BB962C8B-B14F-4D97-AF65-F5344CB8AC3E}">
        <p14:creationId xmlns:p14="http://schemas.microsoft.com/office/powerpoint/2010/main" val="36227438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080D28E-3E7D-4A08-37B0-FA08C0E101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2355" y="659758"/>
            <a:ext cx="10486663" cy="5662098"/>
          </a:xfrm>
        </p:spPr>
      </p:pic>
    </p:spTree>
    <p:extLst>
      <p:ext uri="{BB962C8B-B14F-4D97-AF65-F5344CB8AC3E}">
        <p14:creationId xmlns:p14="http://schemas.microsoft.com/office/powerpoint/2010/main" val="7915869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B3D5AFC-B5DA-C81B-2093-DA237453EB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6840" y="674225"/>
            <a:ext cx="10278319" cy="5509550"/>
          </a:xfrm>
        </p:spPr>
      </p:pic>
    </p:spTree>
    <p:extLst>
      <p:ext uri="{BB962C8B-B14F-4D97-AF65-F5344CB8AC3E}">
        <p14:creationId xmlns:p14="http://schemas.microsoft.com/office/powerpoint/2010/main" val="14327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FA83567-A348-0C53-9A53-F00DC3ED0D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1251" y="636608"/>
            <a:ext cx="10463514" cy="5540355"/>
          </a:xfrm>
        </p:spPr>
      </p:pic>
    </p:spTree>
    <p:extLst>
      <p:ext uri="{BB962C8B-B14F-4D97-AF65-F5344CB8AC3E}">
        <p14:creationId xmlns:p14="http://schemas.microsoft.com/office/powerpoint/2010/main" val="32598940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BD80961-27C2-B565-F3B4-AA9718A356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8654" y="587415"/>
            <a:ext cx="10382490" cy="5683169"/>
          </a:xfrm>
        </p:spPr>
      </p:pic>
    </p:spTree>
    <p:extLst>
      <p:ext uri="{BB962C8B-B14F-4D97-AF65-F5344CB8AC3E}">
        <p14:creationId xmlns:p14="http://schemas.microsoft.com/office/powerpoint/2010/main" val="19426151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5551E78-1EC6-C78A-C18C-11330DAA39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2628" y="716695"/>
            <a:ext cx="10266744" cy="5424609"/>
          </a:xfrm>
        </p:spPr>
      </p:pic>
    </p:spTree>
    <p:extLst>
      <p:ext uri="{BB962C8B-B14F-4D97-AF65-F5344CB8AC3E}">
        <p14:creationId xmlns:p14="http://schemas.microsoft.com/office/powerpoint/2010/main" val="13817372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E4B5365-88FC-4BDD-8397-A556D70BB4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595161"/>
            <a:ext cx="10289894" cy="5667677"/>
          </a:xfrm>
        </p:spPr>
      </p:pic>
    </p:spTree>
    <p:extLst>
      <p:ext uri="{BB962C8B-B14F-4D97-AF65-F5344CB8AC3E}">
        <p14:creationId xmlns:p14="http://schemas.microsoft.com/office/powerpoint/2010/main" val="5517150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F7FB7ED-8352-AFA3-774B-54C77C7838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3458" y="682906"/>
            <a:ext cx="10833904" cy="5494057"/>
          </a:xfrm>
        </p:spPr>
      </p:pic>
    </p:spTree>
    <p:extLst>
      <p:ext uri="{BB962C8B-B14F-4D97-AF65-F5344CB8AC3E}">
        <p14:creationId xmlns:p14="http://schemas.microsoft.com/office/powerpoint/2010/main" val="10934365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731C1A7-1D5A-FBE2-6C6C-720F843C92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4952" y="578734"/>
            <a:ext cx="10602410" cy="5598229"/>
          </a:xfrm>
        </p:spPr>
      </p:pic>
    </p:spTree>
    <p:extLst>
      <p:ext uri="{BB962C8B-B14F-4D97-AF65-F5344CB8AC3E}">
        <p14:creationId xmlns:p14="http://schemas.microsoft.com/office/powerpoint/2010/main" val="12782813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5E97951-5F34-504B-6766-4035EEA80E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3482" y="740780"/>
            <a:ext cx="8785035" cy="5436183"/>
          </a:xfrm>
        </p:spPr>
      </p:pic>
    </p:spTree>
    <p:extLst>
      <p:ext uri="{BB962C8B-B14F-4D97-AF65-F5344CB8AC3E}">
        <p14:creationId xmlns:p14="http://schemas.microsoft.com/office/powerpoint/2010/main" val="327006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6845E3-FDD0-B724-3CA1-995E5EDE45A9}"/>
              </a:ext>
            </a:extLst>
          </p:cNvPr>
          <p:cNvSpPr/>
          <p:nvPr/>
        </p:nvSpPr>
        <p:spPr>
          <a:xfrm>
            <a:off x="224589" y="2807368"/>
            <a:ext cx="11967411" cy="3818021"/>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Content Placeholder 2">
            <a:extLst>
              <a:ext uri="{FF2B5EF4-FFF2-40B4-BE49-F238E27FC236}">
                <a16:creationId xmlns:a16="http://schemas.microsoft.com/office/drawing/2014/main" id="{A18A234C-389D-DDD2-E2A2-7DBD4BB760B0}"/>
              </a:ext>
            </a:extLst>
          </p:cNvPr>
          <p:cNvSpPr>
            <a:spLocks noGrp="1"/>
          </p:cNvSpPr>
          <p:nvPr>
            <p:ph idx="1"/>
          </p:nvPr>
        </p:nvSpPr>
        <p:spPr>
          <a:xfrm>
            <a:off x="185057" y="87086"/>
            <a:ext cx="12006943" cy="6770914"/>
          </a:xfrm>
        </p:spPr>
        <p:txBody>
          <a:bodyPr>
            <a:noAutofit/>
          </a:bodyPr>
          <a:lstStyle/>
          <a:p>
            <a:pPr marL="0" indent="0" algn="l">
              <a:lnSpc>
                <a:spcPct val="150000"/>
              </a:lnSpc>
              <a:buNone/>
            </a:pPr>
            <a:r>
              <a:rPr lang="en-US" sz="2400" b="0" i="0" u="none" strike="noStrike" baseline="0" dirty="0">
                <a:latin typeface="Times New Roman" panose="02020603050405020304" pitchFamily="18" charset="0"/>
                <a:cs typeface="Times New Roman" panose="02020603050405020304" pitchFamily="18" charset="0"/>
              </a:rPr>
              <a:t>SQL allows queries that check whether an attribute value is NULL using the comparison operators </a:t>
            </a:r>
            <a:r>
              <a:rPr lang="en-IN" sz="2400" b="1" i="0" u="none" strike="noStrike" baseline="0" dirty="0">
                <a:solidFill>
                  <a:schemeClr val="accent2"/>
                </a:solidFill>
                <a:latin typeface="Times New Roman" panose="02020603050405020304" pitchFamily="18" charset="0"/>
                <a:cs typeface="Times New Roman" panose="02020603050405020304" pitchFamily="18" charset="0"/>
              </a:rPr>
              <a:t>IS</a:t>
            </a:r>
            <a:r>
              <a:rPr lang="en-IN" sz="2400" b="1" i="0" u="none" strike="noStrike" baseline="0" dirty="0">
                <a:latin typeface="Times New Roman" panose="02020603050405020304" pitchFamily="18" charset="0"/>
                <a:cs typeface="Times New Roman" panose="02020603050405020304" pitchFamily="18" charset="0"/>
              </a:rPr>
              <a:t> or </a:t>
            </a:r>
            <a:r>
              <a:rPr lang="en-IN" sz="2400" b="1" i="0" u="none" strike="noStrike" baseline="0" dirty="0">
                <a:solidFill>
                  <a:schemeClr val="accent2"/>
                </a:solidFill>
                <a:latin typeface="Times New Roman" panose="02020603050405020304" pitchFamily="18" charset="0"/>
                <a:cs typeface="Times New Roman" panose="02020603050405020304" pitchFamily="18" charset="0"/>
              </a:rPr>
              <a:t>IS NOT</a:t>
            </a:r>
            <a:r>
              <a:rPr lang="en-IN" sz="2400" b="1" i="0" u="none" strike="noStrike" baseline="0" dirty="0">
                <a:latin typeface="Times New Roman" panose="02020603050405020304" pitchFamily="18" charset="0"/>
                <a:cs typeface="Times New Roman" panose="02020603050405020304" pitchFamily="18" charset="0"/>
              </a:rPr>
              <a:t>.</a:t>
            </a:r>
          </a:p>
          <a:p>
            <a:pPr marL="0" indent="0" algn="l">
              <a:lnSpc>
                <a:spcPct val="150000"/>
              </a:lnSpc>
              <a:buNone/>
            </a:pPr>
            <a:r>
              <a:rPr lang="en-US" sz="2400" b="1" i="0" u="none" strike="noStrike" baseline="0" dirty="0">
                <a:latin typeface="Times New Roman" panose="02020603050405020304" pitchFamily="18" charset="0"/>
                <a:cs typeface="Times New Roman" panose="02020603050405020304" pitchFamily="18" charset="0"/>
              </a:rPr>
              <a:t>Example: </a:t>
            </a:r>
            <a:r>
              <a:rPr lang="en-US" sz="2400" b="0" i="0" u="none" strike="noStrike" baseline="0" dirty="0">
                <a:latin typeface="Times New Roman" panose="02020603050405020304" pitchFamily="18" charset="0"/>
                <a:cs typeface="Times New Roman" panose="02020603050405020304" pitchFamily="18" charset="0"/>
              </a:rPr>
              <a:t>Retrieve the names of all employees who do not have supervisors.</a:t>
            </a:r>
          </a:p>
          <a:p>
            <a:pPr marL="0" indent="0" algn="l">
              <a:lnSpc>
                <a:spcPct val="150000"/>
              </a:lnSpc>
              <a:buNone/>
            </a:pPr>
            <a:r>
              <a:rPr lang="en-IN" sz="2400" b="1" i="0" u="none" strike="noStrike" baseline="0" dirty="0">
                <a:latin typeface="Times New Roman" panose="02020603050405020304" pitchFamily="18" charset="0"/>
                <a:cs typeface="Times New Roman" panose="02020603050405020304" pitchFamily="18" charset="0"/>
              </a:rPr>
              <a:t>SELECT </a:t>
            </a:r>
            <a:r>
              <a:rPr lang="en-IN" sz="2400" b="1" i="0" u="none" strike="noStrike" baseline="0" dirty="0" err="1">
                <a:latin typeface="Times New Roman" panose="02020603050405020304" pitchFamily="18" charset="0"/>
                <a:cs typeface="Times New Roman" panose="02020603050405020304" pitchFamily="18" charset="0"/>
              </a:rPr>
              <a:t>Fname</a:t>
            </a:r>
            <a:r>
              <a:rPr lang="en-IN" sz="2400" b="1" i="0" u="none" strike="noStrike" baseline="0" dirty="0">
                <a:latin typeface="Times New Roman" panose="02020603050405020304" pitchFamily="18" charset="0"/>
                <a:cs typeface="Times New Roman" panose="02020603050405020304" pitchFamily="18" charset="0"/>
              </a:rPr>
              <a:t>,  </a:t>
            </a:r>
            <a:r>
              <a:rPr lang="en-IN" sz="2400" b="1" i="0" u="none" strike="noStrike" baseline="0" dirty="0" err="1">
                <a:latin typeface="Times New Roman" panose="02020603050405020304" pitchFamily="18" charset="0"/>
                <a:cs typeface="Times New Roman" panose="02020603050405020304" pitchFamily="18" charset="0"/>
              </a:rPr>
              <a:t>Lname</a:t>
            </a:r>
            <a:r>
              <a:rPr lang="en-IN" sz="2400" b="1" dirty="0">
                <a:latin typeface="Times New Roman" panose="02020603050405020304" pitchFamily="18" charset="0"/>
                <a:cs typeface="Times New Roman" panose="02020603050405020304" pitchFamily="18" charset="0"/>
              </a:rPr>
              <a:t> </a:t>
            </a:r>
            <a:r>
              <a:rPr lang="en-IN" sz="2400" b="1" i="0" u="none" strike="noStrike" baseline="0" dirty="0">
                <a:latin typeface="Times New Roman" panose="02020603050405020304" pitchFamily="18" charset="0"/>
                <a:cs typeface="Times New Roman" panose="02020603050405020304" pitchFamily="18" charset="0"/>
              </a:rPr>
              <a:t>FROM EMPLOYEE </a:t>
            </a:r>
            <a:r>
              <a:rPr lang="en-US" sz="2400" b="1" i="0" u="none" strike="noStrike" baseline="0" dirty="0">
                <a:latin typeface="Times New Roman" panose="02020603050405020304" pitchFamily="18" charset="0"/>
                <a:cs typeface="Times New Roman" panose="02020603050405020304" pitchFamily="18" charset="0"/>
              </a:rPr>
              <a:t>WHERE </a:t>
            </a:r>
            <a:r>
              <a:rPr lang="en-US" sz="2400" b="1" i="0" u="none" strike="noStrike" baseline="0" dirty="0" err="1">
                <a:latin typeface="Times New Roman" panose="02020603050405020304" pitchFamily="18" charset="0"/>
                <a:cs typeface="Times New Roman" panose="02020603050405020304" pitchFamily="18" charset="0"/>
              </a:rPr>
              <a:t>Super_ssn</a:t>
            </a:r>
            <a:r>
              <a:rPr lang="en-US" sz="2400" b="1" i="0" u="none" strike="noStrike" baseline="0" dirty="0">
                <a:latin typeface="Times New Roman" panose="02020603050405020304" pitchFamily="18" charset="0"/>
                <a:cs typeface="Times New Roman" panose="02020603050405020304" pitchFamily="18" charset="0"/>
              </a:rPr>
              <a:t> </a:t>
            </a:r>
            <a:r>
              <a:rPr lang="en-US" sz="2400" b="1" i="0" u="none" strike="noStrike" baseline="0" dirty="0">
                <a:solidFill>
                  <a:schemeClr val="accent2"/>
                </a:solidFill>
                <a:latin typeface="Times New Roman" panose="02020603050405020304" pitchFamily="18" charset="0"/>
                <a:cs typeface="Times New Roman" panose="02020603050405020304" pitchFamily="18" charset="0"/>
              </a:rPr>
              <a:t>IS NULL</a:t>
            </a:r>
            <a:r>
              <a:rPr lang="en-US" sz="2400" b="1" i="0" u="none" strike="noStrike" baseline="0" dirty="0">
                <a:latin typeface="Times New Roman" panose="02020603050405020304" pitchFamily="18" charset="0"/>
                <a:cs typeface="Times New Roman" panose="02020603050405020304" pitchFamily="18" charset="0"/>
              </a:rPr>
              <a:t>;</a:t>
            </a:r>
          </a:p>
          <a:p>
            <a:pPr marL="0" indent="0" algn="l">
              <a:lnSpc>
                <a:spcPct val="150000"/>
              </a:lnSpc>
              <a:buNone/>
            </a:pPr>
            <a:r>
              <a:rPr lang="en-US" sz="2400" b="1" dirty="0">
                <a:latin typeface="Times New Roman" panose="02020603050405020304" pitchFamily="18" charset="0"/>
                <a:cs typeface="Times New Roman" panose="02020603050405020304" pitchFamily="18" charset="0"/>
              </a:rPr>
              <a:t>Explanation:</a:t>
            </a:r>
            <a:endParaRPr lang="en-US" sz="2400" b="1" i="0" u="none" strike="noStrike" baseline="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query retrieves the </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first name (</a:t>
            </a:r>
            <a:r>
              <a:rPr kumimoji="0" lang="en-US" altLang="en-US" sz="24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Fname</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last name (</a:t>
            </a:r>
            <a:r>
              <a:rPr kumimoji="0" lang="en-US" altLang="en-US" sz="24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Lname</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of employees </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from the EMPLOYEE table</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It filters the rows where the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Super_ssn</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(which typically refers to the Social Security Number of an employee's supervisor) </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is NULL</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That means these employees </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do not have a supervisor</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typically, this would be </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top-level managers or the head of the organization.</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79541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3B4A26C-4D9C-ED12-E771-3E1AC594ED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5037052"/>
          </a:xfrm>
        </p:spPr>
      </p:pic>
      <p:sp>
        <p:nvSpPr>
          <p:cNvPr id="3" name="TextBox 2">
            <a:extLst>
              <a:ext uri="{FF2B5EF4-FFF2-40B4-BE49-F238E27FC236}">
                <a16:creationId xmlns:a16="http://schemas.microsoft.com/office/drawing/2014/main" id="{7C6FC54C-62EA-D374-F0A7-CA58F72C6E3B}"/>
              </a:ext>
            </a:extLst>
          </p:cNvPr>
          <p:cNvSpPr txBox="1"/>
          <p:nvPr/>
        </p:nvSpPr>
        <p:spPr>
          <a:xfrm>
            <a:off x="0" y="5037052"/>
            <a:ext cx="12192000" cy="1820948"/>
          </a:xfrm>
          <a:prstGeom prst="rect">
            <a:avLst/>
          </a:prstGeom>
          <a:noFill/>
        </p:spPr>
        <p:txBody>
          <a:bodyPr wrap="square">
            <a:spAutoFit/>
          </a:bodyPr>
          <a:lstStyle/>
          <a:p>
            <a:pPr>
              <a:lnSpc>
                <a:spcPct val="150000"/>
              </a:lnSpc>
            </a:pPr>
            <a:r>
              <a:rPr lang="en-US" sz="2600" dirty="0">
                <a:latin typeface="Times New Roman" panose="02020603050405020304" pitchFamily="18" charset="0"/>
                <a:cs typeface="Times New Roman" panose="02020603050405020304" pitchFamily="18" charset="0"/>
              </a:rPr>
              <a:t>The GROUP BY clause combines similar rows, producing a single result row for each group of rows that have the same values, for each column listed in the Projection clause. The HAVING clause sets conditions on those groups after you form them.</a:t>
            </a:r>
            <a:endParaRPr lang="en-IN"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79855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C0768C9-9C1C-C4D8-9333-2443EB72B5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1803" y="682906"/>
            <a:ext cx="10382491" cy="5494057"/>
          </a:xfrm>
        </p:spPr>
      </p:pic>
    </p:spTree>
    <p:extLst>
      <p:ext uri="{BB962C8B-B14F-4D97-AF65-F5344CB8AC3E}">
        <p14:creationId xmlns:p14="http://schemas.microsoft.com/office/powerpoint/2010/main" val="18496716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AD47E-80C0-AA59-76B7-FF1E5FDB2CB8}"/>
              </a:ext>
            </a:extLst>
          </p:cNvPr>
          <p:cNvSpPr>
            <a:spLocks noGrp="1"/>
          </p:cNvSpPr>
          <p:nvPr>
            <p:ph type="title"/>
          </p:nvPr>
        </p:nvSpPr>
        <p:spPr>
          <a:xfrm>
            <a:off x="838200" y="0"/>
            <a:ext cx="10515600" cy="1111170"/>
          </a:xfrm>
        </p:spPr>
        <p:txBody>
          <a:bodyPr/>
          <a:lstStyle/>
          <a:p>
            <a:r>
              <a:rPr lang="en-IN" b="1" dirty="0">
                <a:latin typeface="Times New Roman" panose="02020603050405020304" pitchFamily="18" charset="0"/>
                <a:cs typeface="Times New Roman" panose="02020603050405020304" pitchFamily="18" charset="0"/>
              </a:rPr>
              <a:t>Assertions</a:t>
            </a:r>
          </a:p>
        </p:txBody>
      </p:sp>
      <p:sp>
        <p:nvSpPr>
          <p:cNvPr id="3" name="Content Placeholder 2">
            <a:extLst>
              <a:ext uri="{FF2B5EF4-FFF2-40B4-BE49-F238E27FC236}">
                <a16:creationId xmlns:a16="http://schemas.microsoft.com/office/drawing/2014/main" id="{547276BF-3948-FE34-C1B0-69ABA0268A0B}"/>
              </a:ext>
            </a:extLst>
          </p:cNvPr>
          <p:cNvSpPr>
            <a:spLocks noGrp="1"/>
          </p:cNvSpPr>
          <p:nvPr>
            <p:ph idx="1"/>
          </p:nvPr>
        </p:nvSpPr>
        <p:spPr>
          <a:xfrm>
            <a:off x="838200" y="856526"/>
            <a:ext cx="10515600" cy="6001473"/>
          </a:xfrm>
        </p:spPr>
        <p:txBody>
          <a:bodyPr>
            <a:normAutofit/>
          </a:bodyPr>
          <a:lstStyle/>
          <a:p>
            <a:pPr>
              <a:lnSpc>
                <a:spcPct val="150000"/>
              </a:lnSpc>
            </a:pPr>
            <a:r>
              <a:rPr lang="en-IN" dirty="0">
                <a:latin typeface="Times New Roman" panose="02020603050405020304" pitchFamily="18" charset="0"/>
                <a:cs typeface="Times New Roman" panose="02020603050405020304" pitchFamily="18" charset="0"/>
              </a:rPr>
              <a:t>Assertions are used to specify integrity constraints which can not be specified using constraints like PRIMARY KEY, NOT NULL, UNIQUE , DEFAUT , CHECK etc.</a:t>
            </a:r>
          </a:p>
          <a:p>
            <a:pPr>
              <a:lnSpc>
                <a:spcPct val="150000"/>
              </a:lnSpc>
            </a:pPr>
            <a:r>
              <a:rPr lang="en-IN" dirty="0">
                <a:latin typeface="Times New Roman" panose="02020603050405020304" pitchFamily="18" charset="0"/>
                <a:cs typeface="Times New Roman" panose="02020603050405020304" pitchFamily="18" charset="0"/>
              </a:rPr>
              <a:t>Assertions is an expression that should be always true.</a:t>
            </a:r>
          </a:p>
          <a:p>
            <a:pPr>
              <a:lnSpc>
                <a:spcPct val="150000"/>
              </a:lnSpc>
            </a:pPr>
            <a:r>
              <a:rPr lang="en-IN" dirty="0">
                <a:latin typeface="Times New Roman" panose="02020603050405020304" pitchFamily="18" charset="0"/>
                <a:cs typeface="Times New Roman" panose="02020603050405020304" pitchFamily="18" charset="0"/>
              </a:rPr>
              <a:t>DBMS enforces the assertion on the database and the constraints specified in assertion must not be violated.</a:t>
            </a:r>
          </a:p>
          <a:p>
            <a:pPr>
              <a:lnSpc>
                <a:spcPct val="150000"/>
              </a:lnSpc>
            </a:pPr>
            <a:r>
              <a:rPr lang="en-IN" dirty="0">
                <a:latin typeface="Times New Roman" panose="02020603050405020304" pitchFamily="18" charset="0"/>
                <a:cs typeface="Times New Roman" panose="02020603050405020304" pitchFamily="18" charset="0"/>
              </a:rPr>
              <a:t>DBMS always checks the assertion whenever modifications are done in corresponding table.</a:t>
            </a:r>
          </a:p>
        </p:txBody>
      </p:sp>
    </p:spTree>
    <p:extLst>
      <p:ext uri="{BB962C8B-B14F-4D97-AF65-F5344CB8AC3E}">
        <p14:creationId xmlns:p14="http://schemas.microsoft.com/office/powerpoint/2010/main" val="2866861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0C59D6-B7CA-4A1F-87D6-98ABAD891C65}"/>
              </a:ext>
            </a:extLst>
          </p:cNvPr>
          <p:cNvSpPr>
            <a:spLocks noGrp="1"/>
          </p:cNvSpPr>
          <p:nvPr>
            <p:ph idx="1"/>
          </p:nvPr>
        </p:nvSpPr>
        <p:spPr>
          <a:xfrm>
            <a:off x="385010" y="0"/>
            <a:ext cx="11806989" cy="6858000"/>
          </a:xfrm>
        </p:spPr>
        <p:txBody>
          <a:bodyPr>
            <a:normAutofit fontScale="92500" lnSpcReduction="10000"/>
          </a:bodyPr>
          <a:lstStyle/>
          <a:p>
            <a:pPr marL="0" indent="0">
              <a:lnSpc>
                <a:spcPct val="150000"/>
              </a:lnSpc>
              <a:buNone/>
            </a:pPr>
            <a:r>
              <a:rPr lang="en-IN" sz="3600" b="1" dirty="0">
                <a:latin typeface="Times New Roman" panose="02020603050405020304" pitchFamily="18" charset="0"/>
                <a:cs typeface="Times New Roman" panose="02020603050405020304" pitchFamily="18" charset="0"/>
              </a:rPr>
              <a:t>Syntax to create an assertion</a:t>
            </a:r>
          </a:p>
          <a:p>
            <a:pPr marL="0" indent="0">
              <a:lnSpc>
                <a:spcPct val="150000"/>
              </a:lnSpc>
              <a:buNone/>
            </a:pPr>
            <a:r>
              <a:rPr lang="en-IN" dirty="0">
                <a:latin typeface="Times New Roman" panose="02020603050405020304" pitchFamily="18" charset="0"/>
                <a:cs typeface="Times New Roman" panose="02020603050405020304" pitchFamily="18" charset="0"/>
              </a:rPr>
              <a:t>CREATE ASSERTION&lt;assertion name&gt; CHECK (&lt;condition&gt;);</a:t>
            </a:r>
          </a:p>
          <a:p>
            <a:pPr>
              <a:lnSpc>
                <a:spcPct val="150000"/>
              </a:lnSpc>
            </a:pPr>
            <a:r>
              <a:rPr lang="en-IN" dirty="0">
                <a:latin typeface="Times New Roman" panose="02020603050405020304" pitchFamily="18" charset="0"/>
                <a:cs typeface="Times New Roman" panose="02020603050405020304" pitchFamily="18" charset="0"/>
              </a:rPr>
              <a:t>DBMS tests the assertion for its validity when it is created.</a:t>
            </a:r>
          </a:p>
          <a:p>
            <a:pPr marL="0" indent="0">
              <a:lnSpc>
                <a:spcPct val="150000"/>
              </a:lnSpc>
              <a:buNone/>
            </a:pPr>
            <a:r>
              <a:rPr lang="en-IN" b="1" dirty="0">
                <a:latin typeface="Times New Roman" panose="02020603050405020304" pitchFamily="18" charset="0"/>
                <a:cs typeface="Times New Roman" panose="02020603050405020304" pitchFamily="18" charset="0"/>
              </a:rPr>
              <a:t>Example: </a:t>
            </a:r>
            <a:r>
              <a:rPr lang="en-IN" dirty="0">
                <a:latin typeface="Times New Roman" panose="02020603050405020304" pitchFamily="18" charset="0"/>
                <a:cs typeface="Times New Roman" panose="02020603050405020304" pitchFamily="18" charset="0"/>
              </a:rPr>
              <a:t>The price of textbook must not be less then the minimum price of a novel.</a:t>
            </a:r>
          </a:p>
          <a:p>
            <a:pPr marL="0" indent="0">
              <a:lnSpc>
                <a:spcPct val="150000"/>
              </a:lnSpc>
              <a:buNone/>
            </a:pPr>
            <a:r>
              <a:rPr lang="en-IN" dirty="0">
                <a:latin typeface="Times New Roman" panose="02020603050405020304" pitchFamily="18" charset="0"/>
                <a:cs typeface="Times New Roman" panose="02020603050405020304" pitchFamily="18" charset="0"/>
              </a:rPr>
              <a:t>CREATE ASSERTION </a:t>
            </a:r>
            <a:r>
              <a:rPr lang="en-IN" dirty="0" err="1">
                <a:latin typeface="Times New Roman" panose="02020603050405020304" pitchFamily="18" charset="0"/>
                <a:cs typeface="Times New Roman" panose="02020603050405020304" pitchFamily="18" charset="0"/>
              </a:rPr>
              <a:t>price_constraint</a:t>
            </a:r>
            <a:r>
              <a:rPr lang="en-IN" dirty="0">
                <a:latin typeface="Times New Roman" panose="02020603050405020304" pitchFamily="18" charset="0"/>
                <a:cs typeface="Times New Roman" panose="02020603050405020304" pitchFamily="18" charset="0"/>
              </a:rPr>
              <a:t> CHECK(NOT EXISTS(SELECT * FROM BOOK WHERE category = ‘textbook’ AND(price &gt; (SELECT min(price) FROM BOOK WHERE category=‘Novel’))));</a:t>
            </a:r>
          </a:p>
          <a:p>
            <a:pPr marL="0" indent="0">
              <a:lnSpc>
                <a:spcPct val="150000"/>
              </a:lnSpc>
              <a:buNone/>
            </a:pPr>
            <a:r>
              <a:rPr lang="en-IN" dirty="0">
                <a:latin typeface="Times New Roman" panose="02020603050405020304" pitchFamily="18" charset="0"/>
                <a:cs typeface="Times New Roman" panose="02020603050405020304" pitchFamily="18" charset="0"/>
              </a:rPr>
              <a:t>	NOT EXISTS indicates that the result of this query must be empty</a:t>
            </a:r>
          </a:p>
          <a:p>
            <a:pPr marL="0" indent="0">
              <a:lnSpc>
                <a:spcPct val="150000"/>
              </a:lnSpc>
              <a:buNone/>
            </a:pPr>
            <a:r>
              <a:rPr lang="en-IN" dirty="0">
                <a:latin typeface="Times New Roman" panose="02020603050405020304" pitchFamily="18" charset="0"/>
                <a:cs typeface="Times New Roman" panose="02020603050405020304" pitchFamily="18" charset="0"/>
              </a:rPr>
              <a:t>	Assertion is violated whenever the result of query inside NOT EXISTS clause is 	not empty.</a:t>
            </a:r>
          </a:p>
          <a:p>
            <a:pPr>
              <a:lnSpc>
                <a:spcPct val="150000"/>
              </a:lnSpc>
            </a:pPr>
            <a:endParaRPr lang="en-IN" dirty="0">
              <a:latin typeface="Times New Roman" panose="02020603050405020304" pitchFamily="18" charset="0"/>
              <a:cs typeface="Times New Roman" panose="02020603050405020304" pitchFamily="18" charset="0"/>
            </a:endParaRPr>
          </a:p>
          <a:p>
            <a:pPr>
              <a:lnSpc>
                <a:spcPct val="150000"/>
              </a:lnSpc>
            </a:pPr>
            <a:endParaRPr lang="en-IN"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0123785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771C17D2-E029-2705-2D7D-849277A9815C}"/>
              </a:ext>
            </a:extLst>
          </p:cNvPr>
          <p:cNvPicPr>
            <a:picLocks noGrp="1" noChangeAspect="1"/>
          </p:cNvPicPr>
          <p:nvPr>
            <p:ph idx="1"/>
          </p:nvPr>
        </p:nvPicPr>
        <p:blipFill>
          <a:blip r:embed="rId2"/>
          <a:stretch>
            <a:fillRect/>
          </a:stretch>
        </p:blipFill>
        <p:spPr>
          <a:xfrm>
            <a:off x="0" y="-2"/>
            <a:ext cx="12192000" cy="6858001"/>
          </a:xfrm>
        </p:spPr>
      </p:pic>
    </p:spTree>
    <p:extLst>
      <p:ext uri="{BB962C8B-B14F-4D97-AF65-F5344CB8AC3E}">
        <p14:creationId xmlns:p14="http://schemas.microsoft.com/office/powerpoint/2010/main" val="19551013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2B8D59F-29CC-397E-BCEF-2FB48EE28FA5}"/>
              </a:ext>
            </a:extLst>
          </p:cNvPr>
          <p:cNvPicPr>
            <a:picLocks noGrp="1" noChangeAspect="1"/>
          </p:cNvPicPr>
          <p:nvPr>
            <p:ph idx="1"/>
          </p:nvPr>
        </p:nvPicPr>
        <p:blipFill>
          <a:blip r:embed="rId2"/>
          <a:stretch>
            <a:fillRect/>
          </a:stretch>
        </p:blipFill>
        <p:spPr>
          <a:xfrm>
            <a:off x="862643" y="655608"/>
            <a:ext cx="10213674" cy="5676181"/>
          </a:xfrm>
        </p:spPr>
      </p:pic>
    </p:spTree>
    <p:extLst>
      <p:ext uri="{BB962C8B-B14F-4D97-AF65-F5344CB8AC3E}">
        <p14:creationId xmlns:p14="http://schemas.microsoft.com/office/powerpoint/2010/main" val="28821336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9745553-FA0B-583C-37A2-DDB4C1B43240}"/>
              </a:ext>
            </a:extLst>
          </p:cNvPr>
          <p:cNvPicPr>
            <a:picLocks noGrp="1" noChangeAspect="1"/>
          </p:cNvPicPr>
          <p:nvPr>
            <p:ph idx="1"/>
          </p:nvPr>
        </p:nvPicPr>
        <p:blipFill>
          <a:blip r:embed="rId3"/>
          <a:stretch>
            <a:fillRect/>
          </a:stretch>
        </p:blipFill>
        <p:spPr>
          <a:xfrm>
            <a:off x="0" y="0"/>
            <a:ext cx="12192000" cy="6858000"/>
          </a:xfrm>
        </p:spPr>
      </p:pic>
    </p:spTree>
    <p:extLst>
      <p:ext uri="{BB962C8B-B14F-4D97-AF65-F5344CB8AC3E}">
        <p14:creationId xmlns:p14="http://schemas.microsoft.com/office/powerpoint/2010/main" val="6074791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C1E2E-E6D8-D18F-41BF-8DD9B3C09B87}"/>
              </a:ext>
            </a:extLst>
          </p:cNvPr>
          <p:cNvSpPr>
            <a:spLocks noGrp="1"/>
          </p:cNvSpPr>
          <p:nvPr>
            <p:ph type="title"/>
          </p:nvPr>
        </p:nvSpPr>
        <p:spPr>
          <a:xfrm>
            <a:off x="838200" y="104172"/>
            <a:ext cx="10515600" cy="576866"/>
          </a:xfrm>
        </p:spPr>
        <p:txBody>
          <a:bodyPr>
            <a:normAutofit fontScale="90000"/>
          </a:bodyPr>
          <a:lstStyle/>
          <a:p>
            <a:br>
              <a:rPr lang="en-US" sz="4400" b="0" i="0" u="none" strike="noStrike" baseline="0" dirty="0">
                <a:latin typeface="CIDFont+F6"/>
              </a:rPr>
            </a:br>
            <a:r>
              <a:rPr lang="en-US" sz="4400" b="1" i="0" u="none" strike="noStrike" baseline="0" dirty="0">
                <a:latin typeface="Times New Roman" panose="02020603050405020304" pitchFamily="18" charset="0"/>
                <a:cs typeface="Times New Roman" panose="02020603050405020304" pitchFamily="18" charset="0"/>
              </a:rPr>
              <a:t>Introduction to Triggers in SQL</a:t>
            </a:r>
            <a:br>
              <a:rPr lang="en-US" sz="4400" b="0" i="0" u="none" strike="noStrike" baseline="0" dirty="0">
                <a:latin typeface="CIDFont+F6"/>
              </a:rPr>
            </a:br>
            <a:endParaRPr lang="en-IN" dirty="0"/>
          </a:p>
        </p:txBody>
      </p:sp>
      <p:sp>
        <p:nvSpPr>
          <p:cNvPr id="3" name="Content Placeholder 2">
            <a:extLst>
              <a:ext uri="{FF2B5EF4-FFF2-40B4-BE49-F238E27FC236}">
                <a16:creationId xmlns:a16="http://schemas.microsoft.com/office/drawing/2014/main" id="{7218CEEE-EA51-9A60-9F9C-788501E21732}"/>
              </a:ext>
            </a:extLst>
          </p:cNvPr>
          <p:cNvSpPr>
            <a:spLocks noGrp="1"/>
          </p:cNvSpPr>
          <p:nvPr>
            <p:ph idx="1"/>
          </p:nvPr>
        </p:nvSpPr>
        <p:spPr>
          <a:xfrm>
            <a:off x="300942" y="692613"/>
            <a:ext cx="11412638" cy="6176962"/>
          </a:xfrm>
        </p:spPr>
        <p:txBody>
          <a:bodyPr>
            <a:normAutofit fontScale="85000" lnSpcReduction="10000"/>
          </a:bodyPr>
          <a:lstStyle/>
          <a:p>
            <a:pPr algn="l">
              <a:lnSpc>
                <a:spcPct val="150000"/>
              </a:lnSpc>
            </a:pPr>
            <a:r>
              <a:rPr lang="en-US" b="0" i="0" u="none" strike="noStrike" baseline="0" dirty="0">
                <a:latin typeface="Times New Roman" panose="02020603050405020304" pitchFamily="18" charset="0"/>
                <a:cs typeface="Times New Roman" panose="02020603050405020304" pitchFamily="18" charset="0"/>
              </a:rPr>
              <a:t>A trigger is a procedure that runs automatically when a certain event occurs in the DBMS.</a:t>
            </a:r>
          </a:p>
          <a:p>
            <a:pPr algn="l">
              <a:lnSpc>
                <a:spcPct val="150000"/>
              </a:lnSpc>
            </a:pPr>
            <a:r>
              <a:rPr lang="en-US" b="0" i="0" u="none" strike="noStrike" baseline="0" dirty="0">
                <a:latin typeface="Times New Roman" panose="02020603050405020304" pitchFamily="18" charset="0"/>
                <a:cs typeface="Times New Roman" panose="02020603050405020304" pitchFamily="18" charset="0"/>
              </a:rPr>
              <a:t> In many cases it is convenient to specify the type of action to be taken when certain events occur and when certain conditions are satisfied. The CREATE TRIGGER statement is used to implement such </a:t>
            </a:r>
            <a:r>
              <a:rPr lang="en-IN" b="0" i="0" u="none" strike="noStrike" baseline="0" dirty="0">
                <a:latin typeface="Times New Roman" panose="02020603050405020304" pitchFamily="18" charset="0"/>
                <a:cs typeface="Times New Roman" panose="02020603050405020304" pitchFamily="18" charset="0"/>
              </a:rPr>
              <a:t>actions in SQL.</a:t>
            </a:r>
          </a:p>
          <a:p>
            <a:pPr algn="l">
              <a:lnSpc>
                <a:spcPct val="150000"/>
              </a:lnSpc>
            </a:pPr>
            <a:r>
              <a:rPr lang="en-IN" b="0" i="0" u="none" strike="noStrike" baseline="0" dirty="0">
                <a:latin typeface="Times New Roman" panose="02020603050405020304" pitchFamily="18" charset="0"/>
                <a:cs typeface="Times New Roman" panose="02020603050405020304" pitchFamily="18" charset="0"/>
              </a:rPr>
              <a:t>General form:</a:t>
            </a:r>
          </a:p>
          <a:p>
            <a:pPr marL="0" indent="0" algn="l">
              <a:lnSpc>
                <a:spcPct val="150000"/>
              </a:lnSpc>
              <a:buNone/>
            </a:pPr>
            <a:r>
              <a:rPr lang="en-IN" b="0" i="0" u="none" strike="noStrike" baseline="0" dirty="0">
                <a:latin typeface="Times New Roman" panose="02020603050405020304" pitchFamily="18" charset="0"/>
                <a:cs typeface="Times New Roman" panose="02020603050405020304" pitchFamily="18" charset="0"/>
              </a:rPr>
              <a:t>CREATE TRIGGER &lt;name&gt;</a:t>
            </a:r>
          </a:p>
          <a:p>
            <a:pPr marL="0" indent="0" algn="l">
              <a:lnSpc>
                <a:spcPct val="150000"/>
              </a:lnSpc>
              <a:buNone/>
            </a:pPr>
            <a:r>
              <a:rPr lang="en-IN" b="0" i="0" u="none" strike="noStrike" baseline="0" dirty="0">
                <a:latin typeface="Times New Roman" panose="02020603050405020304" pitchFamily="18" charset="0"/>
                <a:cs typeface="Times New Roman" panose="02020603050405020304" pitchFamily="18" charset="0"/>
              </a:rPr>
              <a:t>BEFORE | AFTER | &lt;events&gt;</a:t>
            </a:r>
          </a:p>
          <a:p>
            <a:pPr marL="0" indent="0" algn="l">
              <a:lnSpc>
                <a:spcPct val="150000"/>
              </a:lnSpc>
              <a:buNone/>
            </a:pPr>
            <a:r>
              <a:rPr lang="en-US" b="0" i="0" u="none" strike="noStrike" baseline="0" dirty="0">
                <a:latin typeface="Times New Roman" panose="02020603050405020304" pitchFamily="18" charset="0"/>
                <a:cs typeface="Times New Roman" panose="02020603050405020304" pitchFamily="18" charset="0"/>
              </a:rPr>
              <a:t>FOR EACH ROW |FOR EACH STATEMENT</a:t>
            </a:r>
          </a:p>
          <a:p>
            <a:pPr marL="0" indent="0" algn="l">
              <a:lnSpc>
                <a:spcPct val="150000"/>
              </a:lnSpc>
              <a:buNone/>
            </a:pPr>
            <a:r>
              <a:rPr lang="en-IN" b="0" i="0" u="none" strike="noStrike" baseline="0" dirty="0">
                <a:latin typeface="Times New Roman" panose="02020603050405020304" pitchFamily="18" charset="0"/>
                <a:cs typeface="Times New Roman" panose="02020603050405020304" pitchFamily="18" charset="0"/>
              </a:rPr>
              <a:t>WHEN (&lt;condition&gt;)</a:t>
            </a:r>
          </a:p>
          <a:p>
            <a:pPr marL="0" indent="0" algn="l">
              <a:lnSpc>
                <a:spcPct val="150000"/>
              </a:lnSpc>
              <a:buNone/>
            </a:pPr>
            <a:r>
              <a:rPr lang="en-IN" b="0" i="0" u="none" strike="noStrike" baseline="0" dirty="0">
                <a:latin typeface="Times New Roman" panose="02020603050405020304" pitchFamily="18" charset="0"/>
                <a:cs typeface="Times New Roman" panose="02020603050405020304" pitchFamily="18" charset="0"/>
              </a:rPr>
              <a:t>&lt;action&gt;</a:t>
            </a:r>
          </a:p>
          <a:p>
            <a:pPr algn="l"/>
            <a:endParaRPr lang="en-IN" dirty="0"/>
          </a:p>
        </p:txBody>
      </p:sp>
    </p:spTree>
    <p:extLst>
      <p:ext uri="{BB962C8B-B14F-4D97-AF65-F5344CB8AC3E}">
        <p14:creationId xmlns:p14="http://schemas.microsoft.com/office/powerpoint/2010/main" val="11136602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83335C-DAD8-E46E-C7AC-41531F0DAE3B}"/>
              </a:ext>
            </a:extLst>
          </p:cNvPr>
          <p:cNvSpPr>
            <a:spLocks noGrp="1"/>
          </p:cNvSpPr>
          <p:nvPr>
            <p:ph idx="1"/>
          </p:nvPr>
        </p:nvSpPr>
        <p:spPr>
          <a:xfrm>
            <a:off x="1078832" y="326985"/>
            <a:ext cx="10515600" cy="6204030"/>
          </a:xfrm>
        </p:spPr>
        <p:txBody>
          <a:bodyPr>
            <a:normAutofit fontScale="92500" lnSpcReduction="10000"/>
          </a:bodyPr>
          <a:lstStyle/>
          <a:p>
            <a:pPr marL="0" indent="0" algn="l">
              <a:lnSpc>
                <a:spcPct val="150000"/>
              </a:lnSpc>
              <a:buNone/>
            </a:pPr>
            <a:r>
              <a:rPr lang="en-US" sz="3500" b="1" i="0" u="none" strike="noStrike" baseline="0" dirty="0">
                <a:latin typeface="Times New Roman" panose="02020603050405020304" pitchFamily="18" charset="0"/>
                <a:cs typeface="Times New Roman" panose="02020603050405020304" pitchFamily="18" charset="0"/>
              </a:rPr>
              <a:t>A trigger has three components</a:t>
            </a:r>
          </a:p>
          <a:p>
            <a:pPr marL="0" indent="0" algn="l">
              <a:lnSpc>
                <a:spcPct val="150000"/>
              </a:lnSpc>
              <a:buNone/>
            </a:pPr>
            <a:r>
              <a:rPr lang="en-US" sz="2800" b="1" i="0" u="none" strike="noStrike" baseline="0" dirty="0">
                <a:latin typeface="Times New Roman" panose="02020603050405020304" pitchFamily="18" charset="0"/>
                <a:cs typeface="Times New Roman" panose="02020603050405020304" pitchFamily="18" charset="0"/>
              </a:rPr>
              <a:t>1. </a:t>
            </a:r>
            <a:r>
              <a:rPr lang="en-US" sz="2800" b="1" i="0" u="none" strike="noStrike" baseline="0" dirty="0">
                <a:solidFill>
                  <a:schemeClr val="accent1"/>
                </a:solidFill>
                <a:latin typeface="Times New Roman" panose="02020603050405020304" pitchFamily="18" charset="0"/>
                <a:cs typeface="Times New Roman" panose="02020603050405020304" pitchFamily="18" charset="0"/>
              </a:rPr>
              <a:t>Event</a:t>
            </a:r>
            <a:r>
              <a:rPr lang="en-US" sz="2800" b="0" i="0" u="none" strike="noStrike" baseline="0" dirty="0">
                <a:latin typeface="Times New Roman" panose="02020603050405020304" pitchFamily="18" charset="0"/>
                <a:cs typeface="Times New Roman" panose="02020603050405020304" pitchFamily="18" charset="0"/>
              </a:rPr>
              <a:t>: When this event happens, the trigger is activated</a:t>
            </a:r>
          </a:p>
          <a:p>
            <a:pPr marL="0" indent="0" algn="l">
              <a:lnSpc>
                <a:spcPct val="150000"/>
              </a:lnSpc>
              <a:buNone/>
            </a:pPr>
            <a:r>
              <a:rPr lang="en-IN" sz="2800" b="0" i="0" u="none" strike="noStrike" baseline="0" dirty="0">
                <a:latin typeface="Times New Roman" panose="02020603050405020304" pitchFamily="18" charset="0"/>
                <a:cs typeface="Times New Roman" panose="02020603050405020304" pitchFamily="18" charset="0"/>
              </a:rPr>
              <a:t>	</a:t>
            </a:r>
            <a:r>
              <a:rPr lang="en-IN" sz="2800" b="1" i="0" u="none" strike="noStrike" baseline="0" dirty="0">
                <a:latin typeface="Times New Roman" panose="02020603050405020304" pitchFamily="18" charset="0"/>
                <a:cs typeface="Times New Roman" panose="02020603050405020304" pitchFamily="18" charset="0"/>
              </a:rPr>
              <a:t>Three event types: </a:t>
            </a:r>
            <a:r>
              <a:rPr lang="en-IN" sz="2800" b="0" i="0" u="none" strike="noStrike" baseline="0" dirty="0">
                <a:latin typeface="Times New Roman" panose="02020603050405020304" pitchFamily="18" charset="0"/>
                <a:cs typeface="Times New Roman" panose="02020603050405020304" pitchFamily="18" charset="0"/>
              </a:rPr>
              <a:t>Insert, Update, Delete</a:t>
            </a:r>
          </a:p>
          <a:p>
            <a:pPr marL="0" indent="0" algn="l">
              <a:lnSpc>
                <a:spcPct val="150000"/>
              </a:lnSpc>
              <a:buNone/>
            </a:pPr>
            <a:r>
              <a:rPr lang="en-US" sz="2800" b="0" i="0" u="none" strike="noStrike" baseline="0" dirty="0">
                <a:latin typeface="Times New Roman" panose="02020603050405020304" pitchFamily="18" charset="0"/>
                <a:cs typeface="Times New Roman" panose="02020603050405020304" pitchFamily="18" charset="0"/>
              </a:rPr>
              <a:t>	</a:t>
            </a:r>
            <a:r>
              <a:rPr lang="en-US" sz="2800" b="1" i="0" u="none" strike="noStrike" baseline="0" dirty="0">
                <a:latin typeface="Times New Roman" panose="02020603050405020304" pitchFamily="18" charset="0"/>
                <a:cs typeface="Times New Roman" panose="02020603050405020304" pitchFamily="18" charset="0"/>
              </a:rPr>
              <a:t>Two triggering times: </a:t>
            </a:r>
            <a:r>
              <a:rPr lang="en-US" sz="2800" b="0" i="0" u="none" strike="noStrike" baseline="0" dirty="0">
                <a:latin typeface="Times New Roman" panose="02020603050405020304" pitchFamily="18" charset="0"/>
                <a:cs typeface="Times New Roman" panose="02020603050405020304" pitchFamily="18" charset="0"/>
              </a:rPr>
              <a:t>Before the event</a:t>
            </a:r>
          </a:p>
          <a:p>
            <a:pPr marL="0" indent="0" algn="l">
              <a:lnSpc>
                <a:spcPct val="150000"/>
              </a:lnSpc>
              <a:buNone/>
            </a:pPr>
            <a:r>
              <a:rPr lang="en-IN" sz="2800" b="0" i="0" u="none" strike="noStrike" baseline="0" dirty="0">
                <a:latin typeface="Times New Roman" panose="02020603050405020304" pitchFamily="18" charset="0"/>
                <a:cs typeface="Times New Roman" panose="02020603050405020304" pitchFamily="18" charset="0"/>
              </a:rPr>
              <a:t>				      After the event</a:t>
            </a:r>
          </a:p>
          <a:p>
            <a:pPr marL="0" indent="0" algn="l">
              <a:lnSpc>
                <a:spcPct val="150000"/>
              </a:lnSpc>
              <a:buNone/>
            </a:pPr>
            <a:r>
              <a:rPr lang="en-US" sz="2800" b="1" i="0" u="none" strike="noStrike" baseline="0" dirty="0">
                <a:latin typeface="Times New Roman" panose="02020603050405020304" pitchFamily="18" charset="0"/>
                <a:cs typeface="Times New Roman" panose="02020603050405020304" pitchFamily="18" charset="0"/>
              </a:rPr>
              <a:t>2. </a:t>
            </a:r>
            <a:r>
              <a:rPr lang="en-US" sz="2800" b="1" i="0" u="none" strike="noStrike" baseline="0" dirty="0">
                <a:solidFill>
                  <a:schemeClr val="accent2"/>
                </a:solidFill>
                <a:latin typeface="Times New Roman" panose="02020603050405020304" pitchFamily="18" charset="0"/>
                <a:cs typeface="Times New Roman" panose="02020603050405020304" pitchFamily="18" charset="0"/>
              </a:rPr>
              <a:t>Condition (optional)</a:t>
            </a:r>
            <a:r>
              <a:rPr lang="en-US" sz="2800" b="1" i="0" u="none" strike="noStrike" baseline="0" dirty="0">
                <a:latin typeface="Times New Roman" panose="02020603050405020304" pitchFamily="18" charset="0"/>
                <a:cs typeface="Times New Roman" panose="02020603050405020304" pitchFamily="18" charset="0"/>
              </a:rPr>
              <a:t>: </a:t>
            </a:r>
            <a:r>
              <a:rPr lang="en-US" sz="2800" b="0" i="0" u="none" strike="noStrike" baseline="0" dirty="0">
                <a:latin typeface="Times New Roman" panose="02020603050405020304" pitchFamily="18" charset="0"/>
                <a:cs typeface="Times New Roman" panose="02020603050405020304" pitchFamily="18" charset="0"/>
              </a:rPr>
              <a:t>If the condition is true, the trigger executes; otherwise </a:t>
            </a:r>
            <a:r>
              <a:rPr lang="en-IN" sz="2800" b="0" i="0" u="none" strike="noStrike" baseline="0" dirty="0">
                <a:latin typeface="Times New Roman" panose="02020603050405020304" pitchFamily="18" charset="0"/>
                <a:cs typeface="Times New Roman" panose="02020603050405020304" pitchFamily="18" charset="0"/>
              </a:rPr>
              <a:t>skipped</a:t>
            </a:r>
          </a:p>
          <a:p>
            <a:pPr marL="0" indent="0" algn="l">
              <a:lnSpc>
                <a:spcPct val="150000"/>
              </a:lnSpc>
              <a:buNone/>
            </a:pPr>
            <a:r>
              <a:rPr lang="en-US" sz="2800" b="1" i="0" u="none" strike="noStrike" baseline="0" dirty="0">
                <a:latin typeface="Times New Roman" panose="02020603050405020304" pitchFamily="18" charset="0"/>
                <a:cs typeface="Times New Roman" panose="02020603050405020304" pitchFamily="18" charset="0"/>
              </a:rPr>
              <a:t>3. </a:t>
            </a:r>
            <a:r>
              <a:rPr lang="en-US" sz="2800" b="1" i="0" u="none" strike="noStrike" baseline="0" dirty="0">
                <a:solidFill>
                  <a:schemeClr val="accent6">
                    <a:lumMod val="50000"/>
                  </a:schemeClr>
                </a:solidFill>
                <a:latin typeface="Times New Roman" panose="02020603050405020304" pitchFamily="18" charset="0"/>
                <a:cs typeface="Times New Roman" panose="02020603050405020304" pitchFamily="18" charset="0"/>
              </a:rPr>
              <a:t>Action</a:t>
            </a:r>
            <a:r>
              <a:rPr lang="en-US" sz="2800" b="1" i="0" u="none" strike="noStrike" baseline="0" dirty="0">
                <a:latin typeface="Times New Roman" panose="02020603050405020304" pitchFamily="18" charset="0"/>
                <a:cs typeface="Times New Roman" panose="02020603050405020304" pitchFamily="18" charset="0"/>
              </a:rPr>
              <a:t>: </a:t>
            </a:r>
            <a:r>
              <a:rPr lang="en-US" sz="2800" b="0" i="0" u="none" strike="noStrike" baseline="0" dirty="0">
                <a:latin typeface="Times New Roman" panose="02020603050405020304" pitchFamily="18" charset="0"/>
                <a:cs typeface="Times New Roman" panose="02020603050405020304" pitchFamily="18" charset="0"/>
              </a:rPr>
              <a:t>The actions performed by the trigger</a:t>
            </a:r>
          </a:p>
          <a:p>
            <a:pPr marL="0" indent="0" algn="l">
              <a:lnSpc>
                <a:spcPct val="150000"/>
              </a:lnSpc>
              <a:buNone/>
            </a:pPr>
            <a:r>
              <a:rPr lang="en-US" sz="2800" b="0" i="0" u="none" strike="noStrike" baseline="0" dirty="0">
                <a:solidFill>
                  <a:srgbClr val="FF0000"/>
                </a:solidFill>
                <a:latin typeface="Times New Roman" panose="02020603050405020304" pitchFamily="18" charset="0"/>
                <a:cs typeface="Times New Roman" panose="02020603050405020304" pitchFamily="18" charset="0"/>
              </a:rPr>
              <a:t>When the </a:t>
            </a:r>
            <a:r>
              <a:rPr lang="en-US" sz="2800" b="1" i="0" u="none" strike="noStrike" baseline="0" dirty="0">
                <a:solidFill>
                  <a:srgbClr val="FF0000"/>
                </a:solidFill>
                <a:latin typeface="Times New Roman" panose="02020603050405020304" pitchFamily="18" charset="0"/>
                <a:cs typeface="Times New Roman" panose="02020603050405020304" pitchFamily="18" charset="0"/>
              </a:rPr>
              <a:t>Event</a:t>
            </a:r>
            <a:r>
              <a:rPr lang="en-US" sz="2800" b="0" i="0" u="none" strike="noStrike" baseline="0" dirty="0">
                <a:solidFill>
                  <a:srgbClr val="FF0000"/>
                </a:solidFill>
                <a:latin typeface="Times New Roman" panose="02020603050405020304" pitchFamily="18" charset="0"/>
                <a:cs typeface="Times New Roman" panose="02020603050405020304" pitchFamily="18" charset="0"/>
              </a:rPr>
              <a:t> occurs and the </a:t>
            </a:r>
            <a:r>
              <a:rPr lang="en-US" sz="2800" b="1" i="0" u="none" strike="noStrike" baseline="0" dirty="0">
                <a:solidFill>
                  <a:srgbClr val="FF0000"/>
                </a:solidFill>
                <a:latin typeface="Times New Roman" panose="02020603050405020304" pitchFamily="18" charset="0"/>
                <a:cs typeface="Times New Roman" panose="02020603050405020304" pitchFamily="18" charset="0"/>
              </a:rPr>
              <a:t>Condition</a:t>
            </a:r>
            <a:r>
              <a:rPr lang="en-US" sz="2800" b="0" i="0" u="none" strike="noStrike" baseline="0" dirty="0">
                <a:solidFill>
                  <a:srgbClr val="FF0000"/>
                </a:solidFill>
                <a:latin typeface="Times New Roman" panose="02020603050405020304" pitchFamily="18" charset="0"/>
                <a:cs typeface="Times New Roman" panose="02020603050405020304" pitchFamily="18" charset="0"/>
              </a:rPr>
              <a:t> is true, execute the </a:t>
            </a:r>
            <a:r>
              <a:rPr lang="en-US" sz="2800" b="1" i="0" u="none" strike="noStrike" baseline="0" dirty="0">
                <a:solidFill>
                  <a:srgbClr val="FF0000"/>
                </a:solidFill>
                <a:latin typeface="Times New Roman" panose="02020603050405020304" pitchFamily="18" charset="0"/>
                <a:cs typeface="Times New Roman" panose="02020603050405020304" pitchFamily="18" charset="0"/>
              </a:rPr>
              <a:t>Action</a:t>
            </a:r>
            <a:endParaRPr lang="en-IN"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09134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7F87-6ED7-49CA-C870-4DB6D6BA0A00}"/>
              </a:ext>
            </a:extLst>
          </p:cNvPr>
          <p:cNvSpPr>
            <a:spLocks noGrp="1"/>
          </p:cNvSpPr>
          <p:nvPr>
            <p:ph type="title"/>
          </p:nvPr>
        </p:nvSpPr>
        <p:spPr>
          <a:xfrm>
            <a:off x="638355" y="0"/>
            <a:ext cx="10715445" cy="1226915"/>
          </a:xfrm>
        </p:spPr>
        <p:txBody>
          <a:bodyPr/>
          <a:lstStyle/>
          <a:p>
            <a:r>
              <a:rPr lang="en-IN" b="1" dirty="0">
                <a:latin typeface="Times New Roman" panose="02020603050405020304" pitchFamily="18" charset="0"/>
                <a:cs typeface="Times New Roman" panose="02020603050405020304" pitchFamily="18" charset="0"/>
              </a:rPr>
              <a:t>Views</a:t>
            </a:r>
          </a:p>
        </p:txBody>
      </p:sp>
      <p:sp>
        <p:nvSpPr>
          <p:cNvPr id="3" name="Content Placeholder 2">
            <a:extLst>
              <a:ext uri="{FF2B5EF4-FFF2-40B4-BE49-F238E27FC236}">
                <a16:creationId xmlns:a16="http://schemas.microsoft.com/office/drawing/2014/main" id="{9E94E8E1-1379-3D59-45F4-957F98E3F8F7}"/>
              </a:ext>
            </a:extLst>
          </p:cNvPr>
          <p:cNvSpPr>
            <a:spLocks noGrp="1"/>
          </p:cNvSpPr>
          <p:nvPr>
            <p:ph idx="1"/>
          </p:nvPr>
        </p:nvSpPr>
        <p:spPr>
          <a:xfrm>
            <a:off x="483079" y="1053296"/>
            <a:ext cx="10026734" cy="5295746"/>
          </a:xfrm>
        </p:spPr>
        <p:txBody>
          <a:bodyPr/>
          <a:lstStyle/>
          <a:p>
            <a:pPr>
              <a:lnSpc>
                <a:spcPct val="150000"/>
              </a:lnSpc>
            </a:pPr>
            <a:r>
              <a:rPr lang="en-IN" dirty="0">
                <a:latin typeface="Times New Roman" panose="02020603050405020304" pitchFamily="18" charset="0"/>
                <a:cs typeface="Times New Roman" panose="02020603050405020304" pitchFamily="18" charset="0"/>
              </a:rPr>
              <a:t>It is a Virtual table constructed from existing table with required attributes.</a:t>
            </a:r>
          </a:p>
          <a:p>
            <a:pPr>
              <a:lnSpc>
                <a:spcPct val="150000"/>
              </a:lnSpc>
            </a:pPr>
            <a:r>
              <a:rPr lang="en-IN" dirty="0">
                <a:latin typeface="Times New Roman" panose="02020603050405020304" pitchFamily="18" charset="0"/>
                <a:cs typeface="Times New Roman" panose="02020603050405020304" pitchFamily="18" charset="0"/>
              </a:rPr>
              <a:t>Existing table can be single or multiple table.</a:t>
            </a:r>
          </a:p>
          <a:p>
            <a:pPr>
              <a:lnSpc>
                <a:spcPct val="150000"/>
              </a:lnSpc>
            </a:pPr>
            <a:r>
              <a:rPr lang="en-IN" dirty="0">
                <a:latin typeface="Times New Roman" panose="02020603050405020304" pitchFamily="18" charset="0"/>
                <a:cs typeface="Times New Roman" panose="02020603050405020304" pitchFamily="18" charset="0"/>
              </a:rPr>
              <a:t>Changes made in table reflects on view.</a:t>
            </a:r>
          </a:p>
          <a:p>
            <a:pPr>
              <a:lnSpc>
                <a:spcPct val="150000"/>
              </a:lnSpc>
            </a:pPr>
            <a:r>
              <a:rPr lang="en-IN" dirty="0">
                <a:latin typeface="Times New Roman" panose="02020603050405020304" pitchFamily="18" charset="0"/>
                <a:cs typeface="Times New Roman" panose="02020603050405020304" pitchFamily="18" charset="0"/>
              </a:rPr>
              <a:t>Changes made in view reflects in table.</a:t>
            </a:r>
          </a:p>
          <a:p>
            <a:pPr>
              <a:lnSpc>
                <a:spcPct val="150000"/>
              </a:lnSpc>
            </a:pPr>
            <a:endParaRPr lang="en-IN"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052162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8A2D6D-6A09-D6BB-58D1-77D200C892C0}"/>
              </a:ext>
            </a:extLst>
          </p:cNvPr>
          <p:cNvSpPr>
            <a:spLocks noGrp="1"/>
          </p:cNvSpPr>
          <p:nvPr>
            <p:ph idx="1"/>
          </p:nvPr>
        </p:nvSpPr>
        <p:spPr>
          <a:xfrm>
            <a:off x="176463" y="510208"/>
            <a:ext cx="12015537" cy="6347792"/>
          </a:xfrm>
        </p:spPr>
        <p:txBody>
          <a:bodyPr>
            <a:normAutofit/>
          </a:bodyPr>
          <a:lstStyle/>
          <a:p>
            <a:pPr marL="0" indent="0">
              <a:lnSpc>
                <a:spcPct val="150000"/>
              </a:lnSpc>
              <a:buNone/>
            </a:pPr>
            <a:r>
              <a:rPr lang="en-US" sz="2700" b="1" dirty="0">
                <a:latin typeface="Times New Roman" panose="02020603050405020304" pitchFamily="18" charset="0"/>
                <a:cs typeface="Times New Roman" panose="02020603050405020304" pitchFamily="18" charset="0"/>
              </a:rPr>
              <a:t>SELECT *FROM employees WHERE salary &gt; 1200 AND department = 'Sales';  </a:t>
            </a:r>
          </a:p>
          <a:p>
            <a:pPr marL="0" indent="0">
              <a:lnSpc>
                <a:spcPct val="150000"/>
              </a:lnSpc>
              <a:buNone/>
            </a:pPr>
            <a:r>
              <a:rPr lang="en-US" sz="2400" b="1" dirty="0">
                <a:latin typeface="Times New Roman" panose="02020603050405020304" pitchFamily="18" charset="0"/>
                <a:cs typeface="Times New Roman" panose="02020603050405020304" pitchFamily="18" charset="0"/>
              </a:rPr>
              <a:t>Explanation: </a:t>
            </a:r>
            <a:r>
              <a:rPr lang="en-US" sz="2400" dirty="0">
                <a:latin typeface="Times New Roman" panose="02020603050405020304" pitchFamily="18" charset="0"/>
                <a:cs typeface="Times New Roman" panose="02020603050405020304" pitchFamily="18" charset="0"/>
              </a:rPr>
              <a:t>NULL values in 'salary' or 'department' will result in an unknown value, and the row won't be selected</a:t>
            </a:r>
          </a:p>
          <a:p>
            <a:pPr marL="0" indent="0">
              <a:lnSpc>
                <a:spcPct val="150000"/>
              </a:lnSpc>
              <a:buNone/>
            </a:pPr>
            <a:endParaRPr lang="en-US" sz="2400" dirty="0">
              <a:latin typeface="Times New Roman" panose="02020603050405020304" pitchFamily="18" charset="0"/>
              <a:cs typeface="Times New Roman" panose="02020603050405020304" pitchFamily="18" charset="0"/>
            </a:endParaRPr>
          </a:p>
          <a:p>
            <a:pPr marL="0" indent="0">
              <a:lnSpc>
                <a:spcPct val="150000"/>
              </a:lnSpc>
              <a:buNone/>
            </a:pPr>
            <a:endParaRPr lang="en-US" sz="2400" dirty="0">
              <a:latin typeface="Times New Roman" panose="02020603050405020304" pitchFamily="18" charset="0"/>
              <a:cs typeface="Times New Roman" panose="02020603050405020304" pitchFamily="18" charset="0"/>
            </a:endParaRPr>
          </a:p>
          <a:p>
            <a:pPr marL="0" indent="0">
              <a:lnSpc>
                <a:spcPct val="150000"/>
              </a:lnSpc>
              <a:buNone/>
            </a:pPr>
            <a:r>
              <a:rPr lang="en-US" sz="2700" b="1" dirty="0">
                <a:latin typeface="Times New Roman" panose="02020603050405020304" pitchFamily="18" charset="0"/>
                <a:cs typeface="Times New Roman" panose="02020603050405020304" pitchFamily="18" charset="0"/>
              </a:rPr>
              <a:t>SELECT *FROM employees WHERE salary &gt; 1200 OR department = 'Sales'; </a:t>
            </a:r>
          </a:p>
          <a:p>
            <a:pPr marL="0" indent="0">
              <a:lnSpc>
                <a:spcPct val="150000"/>
              </a:lnSpc>
              <a:buNone/>
            </a:pPr>
            <a:r>
              <a:rPr lang="en-US" sz="2400" b="1" dirty="0">
                <a:latin typeface="Times New Roman" panose="02020603050405020304" pitchFamily="18" charset="0"/>
                <a:cs typeface="Times New Roman" panose="02020603050405020304" pitchFamily="18" charset="0"/>
              </a:rPr>
              <a:t>Explanation: </a:t>
            </a:r>
            <a:r>
              <a:rPr lang="en-US" sz="2400" dirty="0">
                <a:latin typeface="Times New Roman" panose="02020603050405020304" pitchFamily="18" charset="0"/>
                <a:cs typeface="Times New Roman" panose="02020603050405020304" pitchFamily="18" charset="0"/>
              </a:rPr>
              <a:t>NULL values in 'salary' or 'department' may still result in a row being selected if the other condition is true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80995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D1709-9D52-A3EA-509D-6EE16B14AAFB}"/>
              </a:ext>
            </a:extLst>
          </p:cNvPr>
          <p:cNvSpPr>
            <a:spLocks noGrp="1"/>
          </p:cNvSpPr>
          <p:nvPr>
            <p:ph type="title"/>
          </p:nvPr>
        </p:nvSpPr>
        <p:spPr>
          <a:xfrm>
            <a:off x="838200" y="0"/>
            <a:ext cx="10515600" cy="1030148"/>
          </a:xfrm>
        </p:spPr>
        <p:txBody>
          <a:bodyPr>
            <a:normAutofit/>
          </a:bodyPr>
          <a:lstStyle/>
          <a:p>
            <a:r>
              <a:rPr lang="en-IN" b="1" dirty="0">
                <a:latin typeface="Times New Roman" panose="02020603050405020304" pitchFamily="18" charset="0"/>
                <a:cs typeface="Times New Roman" panose="02020603050405020304" pitchFamily="18" charset="0"/>
              </a:rPr>
              <a:t>Syntax</a:t>
            </a:r>
          </a:p>
        </p:txBody>
      </p:sp>
      <p:sp>
        <p:nvSpPr>
          <p:cNvPr id="3" name="Content Placeholder 2">
            <a:extLst>
              <a:ext uri="{FF2B5EF4-FFF2-40B4-BE49-F238E27FC236}">
                <a16:creationId xmlns:a16="http://schemas.microsoft.com/office/drawing/2014/main" id="{0815D584-39D2-315F-48C9-80DFF1A44DC2}"/>
              </a:ext>
            </a:extLst>
          </p:cNvPr>
          <p:cNvSpPr>
            <a:spLocks noGrp="1"/>
          </p:cNvSpPr>
          <p:nvPr>
            <p:ph idx="1"/>
          </p:nvPr>
        </p:nvSpPr>
        <p:spPr>
          <a:xfrm>
            <a:off x="671332" y="1030148"/>
            <a:ext cx="10682468" cy="5625295"/>
          </a:xfrm>
        </p:spPr>
        <p:txBody>
          <a:bodyPr>
            <a:normAutofit/>
          </a:bodyPr>
          <a:lstStyle/>
          <a:p>
            <a:pPr marL="0" indent="0">
              <a:lnSpc>
                <a:spcPct val="150000"/>
              </a:lnSpc>
              <a:buNone/>
            </a:pPr>
            <a:r>
              <a:rPr lang="en-IN" dirty="0">
                <a:latin typeface="Times New Roman" panose="02020603050405020304" pitchFamily="18" charset="0"/>
                <a:cs typeface="Times New Roman" panose="02020603050405020304" pitchFamily="18" charset="0"/>
              </a:rPr>
              <a:t>CREATE VIEW </a:t>
            </a:r>
            <a:r>
              <a:rPr lang="en-IN" dirty="0" err="1">
                <a:latin typeface="Times New Roman" panose="02020603050405020304" pitchFamily="18" charset="0"/>
                <a:cs typeface="Times New Roman" panose="02020603050405020304" pitchFamily="18" charset="0"/>
              </a:rPr>
              <a:t>view_name</a:t>
            </a:r>
            <a:r>
              <a:rPr lang="en-IN" dirty="0">
                <a:latin typeface="Times New Roman" panose="02020603050405020304" pitchFamily="18" charset="0"/>
                <a:cs typeface="Times New Roman" panose="02020603050405020304" pitchFamily="18" charset="0"/>
              </a:rPr>
              <a:t> AS </a:t>
            </a:r>
          </a:p>
          <a:p>
            <a:pPr marL="0" indent="0">
              <a:lnSpc>
                <a:spcPct val="150000"/>
              </a:lnSpc>
              <a:buNone/>
            </a:pPr>
            <a:r>
              <a:rPr lang="en-IN" dirty="0">
                <a:latin typeface="Times New Roman" panose="02020603050405020304" pitchFamily="18" charset="0"/>
                <a:cs typeface="Times New Roman" panose="02020603050405020304" pitchFamily="18" charset="0"/>
              </a:rPr>
              <a:t>SELECT </a:t>
            </a:r>
            <a:r>
              <a:rPr lang="en-IN" dirty="0" err="1">
                <a:latin typeface="Times New Roman" panose="02020603050405020304" pitchFamily="18" charset="0"/>
                <a:cs typeface="Times New Roman" panose="02020603050405020304" pitchFamily="18" charset="0"/>
              </a:rPr>
              <a:t>col_name</a:t>
            </a:r>
            <a:r>
              <a:rPr lang="en-IN" dirty="0">
                <a:latin typeface="Times New Roman" panose="02020603050405020304" pitchFamily="18" charset="0"/>
                <a:cs typeface="Times New Roman" panose="02020603050405020304" pitchFamily="18" charset="0"/>
              </a:rPr>
              <a:t> 1,col_name 2,………FROM TABLE 1 </a:t>
            </a:r>
          </a:p>
          <a:p>
            <a:pPr marL="0" indent="0">
              <a:lnSpc>
                <a:spcPct val="150000"/>
              </a:lnSpc>
              <a:buNone/>
            </a:pPr>
            <a:r>
              <a:rPr lang="en-IN" dirty="0">
                <a:latin typeface="Times New Roman" panose="02020603050405020304" pitchFamily="18" charset="0"/>
                <a:cs typeface="Times New Roman" panose="02020603050405020304" pitchFamily="18" charset="0"/>
              </a:rPr>
              <a:t>WHERE CONDITION;</a:t>
            </a:r>
          </a:p>
          <a:p>
            <a:pPr marL="0" indent="0">
              <a:lnSpc>
                <a:spcPct val="150000"/>
              </a:lnSpc>
              <a:buNone/>
            </a:pPr>
            <a:endParaRPr lang="en-IN" dirty="0">
              <a:latin typeface="Times New Roman" panose="02020603050405020304" pitchFamily="18" charset="0"/>
              <a:cs typeface="Times New Roman" panose="02020603050405020304" pitchFamily="18" charset="0"/>
            </a:endParaRPr>
          </a:p>
          <a:p>
            <a:pPr marL="0" indent="0">
              <a:lnSpc>
                <a:spcPct val="150000"/>
              </a:lnSpc>
              <a:buNone/>
            </a:pPr>
            <a:r>
              <a:rPr lang="en-IN" dirty="0">
                <a:latin typeface="Times New Roman" panose="02020603050405020304" pitchFamily="18" charset="0"/>
                <a:cs typeface="Times New Roman" panose="02020603050405020304" pitchFamily="18" charset="0"/>
              </a:rPr>
              <a:t>CREATE VIEW </a:t>
            </a:r>
            <a:r>
              <a:rPr lang="en-IN" dirty="0" err="1">
                <a:latin typeface="Times New Roman" panose="02020603050405020304" pitchFamily="18" charset="0"/>
                <a:cs typeface="Times New Roman" panose="02020603050405020304" pitchFamily="18" charset="0"/>
              </a:rPr>
              <a:t>view_name</a:t>
            </a:r>
            <a:r>
              <a:rPr lang="en-IN" dirty="0">
                <a:latin typeface="Times New Roman" panose="02020603050405020304" pitchFamily="18" charset="0"/>
                <a:cs typeface="Times New Roman" panose="02020603050405020304" pitchFamily="18" charset="0"/>
              </a:rPr>
              <a:t> AS</a:t>
            </a:r>
          </a:p>
          <a:p>
            <a:pPr marL="0" indent="0">
              <a:lnSpc>
                <a:spcPct val="150000"/>
              </a:lnSpc>
              <a:buNone/>
            </a:pPr>
            <a:r>
              <a:rPr lang="en-IN" dirty="0">
                <a:latin typeface="Times New Roman" panose="02020603050405020304" pitchFamily="18" charset="0"/>
                <a:cs typeface="Times New Roman" panose="02020603050405020304" pitchFamily="18" charset="0"/>
              </a:rPr>
              <a:t>SELECT </a:t>
            </a:r>
            <a:r>
              <a:rPr lang="en-IN" dirty="0" err="1">
                <a:latin typeface="Times New Roman" panose="02020603050405020304" pitchFamily="18" charset="0"/>
                <a:cs typeface="Times New Roman" panose="02020603050405020304" pitchFamily="18" charset="0"/>
              </a:rPr>
              <a:t>col_name</a:t>
            </a:r>
            <a:r>
              <a:rPr lang="en-IN" dirty="0">
                <a:latin typeface="Times New Roman" panose="02020603050405020304" pitchFamily="18" charset="0"/>
                <a:cs typeface="Times New Roman" panose="02020603050405020304" pitchFamily="18" charset="0"/>
              </a:rPr>
              <a:t> 1,col_name 2,……….FROM table 1, table 2</a:t>
            </a:r>
          </a:p>
          <a:p>
            <a:pPr marL="0" indent="0">
              <a:lnSpc>
                <a:spcPct val="150000"/>
              </a:lnSpc>
              <a:buNone/>
            </a:pPr>
            <a:r>
              <a:rPr lang="en-IN" dirty="0">
                <a:latin typeface="Times New Roman" panose="02020603050405020304" pitchFamily="18" charset="0"/>
                <a:cs typeface="Times New Roman" panose="02020603050405020304" pitchFamily="18" charset="0"/>
              </a:rPr>
              <a:t>WHERE table 1.col_name = table 2.col_name ;</a:t>
            </a:r>
          </a:p>
          <a:p>
            <a:pPr marL="0" indent="0">
              <a:lnSpc>
                <a:spcPct val="150000"/>
              </a:lnSpc>
              <a:buNone/>
            </a:pPr>
            <a:endParaRPr lang="en-IN" dirty="0"/>
          </a:p>
          <a:p>
            <a:pPr marL="0" indent="0">
              <a:lnSpc>
                <a:spcPct val="150000"/>
              </a:lnSpc>
              <a:buNone/>
            </a:pPr>
            <a:endParaRPr lang="en-IN" dirty="0"/>
          </a:p>
          <a:p>
            <a:pPr marL="0" indent="0">
              <a:buNone/>
            </a:pPr>
            <a:endParaRPr lang="en-IN" dirty="0"/>
          </a:p>
        </p:txBody>
      </p:sp>
    </p:spTree>
    <p:extLst>
      <p:ext uri="{BB962C8B-B14F-4D97-AF65-F5344CB8AC3E}">
        <p14:creationId xmlns:p14="http://schemas.microsoft.com/office/powerpoint/2010/main" val="37059521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53B36AD-C8EE-9FB1-A171-5BF40163F6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8001"/>
          </a:xfrm>
        </p:spPr>
      </p:pic>
    </p:spTree>
    <p:extLst>
      <p:ext uri="{BB962C8B-B14F-4D97-AF65-F5344CB8AC3E}">
        <p14:creationId xmlns:p14="http://schemas.microsoft.com/office/powerpoint/2010/main" val="33396212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7A34D05-E7AD-CB67-963F-2E0B1747BE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6792685" cy="6858000"/>
          </a:xfrm>
        </p:spPr>
      </p:pic>
      <p:pic>
        <p:nvPicPr>
          <p:cNvPr id="2" name="Content Placeholder 4">
            <a:extLst>
              <a:ext uri="{FF2B5EF4-FFF2-40B4-BE49-F238E27FC236}">
                <a16:creationId xmlns:a16="http://schemas.microsoft.com/office/drawing/2014/main" id="{D46713F9-F843-07F8-A9FF-A95AA481BC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4957" y="4196443"/>
            <a:ext cx="5187042" cy="2661557"/>
          </a:xfrm>
          <a:prstGeom prst="rect">
            <a:avLst/>
          </a:prstGeom>
        </p:spPr>
      </p:pic>
    </p:spTree>
    <p:extLst>
      <p:ext uri="{BB962C8B-B14F-4D97-AF65-F5344CB8AC3E}">
        <p14:creationId xmlns:p14="http://schemas.microsoft.com/office/powerpoint/2010/main" val="3391779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BAD3EF00-1546-0A7B-1658-3469575F14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402793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1C34BD8-89BE-6C92-D68D-F20815EECD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8139" y="848139"/>
            <a:ext cx="10270433" cy="4929540"/>
          </a:xfrm>
        </p:spPr>
      </p:pic>
    </p:spTree>
    <p:extLst>
      <p:ext uri="{BB962C8B-B14F-4D97-AF65-F5344CB8AC3E}">
        <p14:creationId xmlns:p14="http://schemas.microsoft.com/office/powerpoint/2010/main" val="17960825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4FC2659-A8D0-4D00-2187-3495DB97D81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3386" y="4235116"/>
            <a:ext cx="11145079" cy="1026695"/>
          </a:xfrm>
        </p:spPr>
      </p:pic>
      <p:pic>
        <p:nvPicPr>
          <p:cNvPr id="7" name="Picture 6">
            <a:extLst>
              <a:ext uri="{FF2B5EF4-FFF2-40B4-BE49-F238E27FC236}">
                <a16:creationId xmlns:a16="http://schemas.microsoft.com/office/drawing/2014/main" id="{B1613E0C-545B-2FAF-B260-ACC09CC997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387" y="804896"/>
            <a:ext cx="11145079" cy="3430220"/>
          </a:xfrm>
          <a:prstGeom prst="rect">
            <a:avLst/>
          </a:prstGeom>
        </p:spPr>
      </p:pic>
    </p:spTree>
    <p:extLst>
      <p:ext uri="{BB962C8B-B14F-4D97-AF65-F5344CB8AC3E}">
        <p14:creationId xmlns:p14="http://schemas.microsoft.com/office/powerpoint/2010/main" val="28005156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ADCC49E-F6CD-6175-CD37-E72809DBCA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273629"/>
            <a:ext cx="12192000" cy="4049485"/>
          </a:xfrm>
        </p:spPr>
      </p:pic>
    </p:spTree>
    <p:extLst>
      <p:ext uri="{BB962C8B-B14F-4D97-AF65-F5344CB8AC3E}">
        <p14:creationId xmlns:p14="http://schemas.microsoft.com/office/powerpoint/2010/main" val="38250658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A6DED8F-E9E7-0AC5-CA04-6EB95AF7AC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774" y="160022"/>
            <a:ext cx="11728174" cy="1195249"/>
          </a:xfrm>
        </p:spPr>
      </p:pic>
      <p:pic>
        <p:nvPicPr>
          <p:cNvPr id="7" name="Picture 6">
            <a:extLst>
              <a:ext uri="{FF2B5EF4-FFF2-40B4-BE49-F238E27FC236}">
                <a16:creationId xmlns:a16="http://schemas.microsoft.com/office/drawing/2014/main" id="{A785B35D-A197-CA6E-6F4A-E32B084A5E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774" y="1483982"/>
            <a:ext cx="11728174" cy="4272830"/>
          </a:xfrm>
          <a:prstGeom prst="rect">
            <a:avLst/>
          </a:prstGeom>
        </p:spPr>
      </p:pic>
    </p:spTree>
    <p:extLst>
      <p:ext uri="{BB962C8B-B14F-4D97-AF65-F5344CB8AC3E}">
        <p14:creationId xmlns:p14="http://schemas.microsoft.com/office/powerpoint/2010/main" val="22814450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A2E1DE2E-05FE-20E4-A9F5-B7DF5FA53A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079" y="594058"/>
            <a:ext cx="10959548" cy="5669883"/>
          </a:xfrm>
        </p:spPr>
      </p:pic>
    </p:spTree>
    <p:extLst>
      <p:ext uri="{BB962C8B-B14F-4D97-AF65-F5344CB8AC3E}">
        <p14:creationId xmlns:p14="http://schemas.microsoft.com/office/powerpoint/2010/main" val="9947806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3ACFCF-502C-09D0-D9F8-F80A9BBB4F3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31878"/>
          <a:stretch/>
        </p:blipFill>
        <p:spPr>
          <a:xfrm>
            <a:off x="224017" y="681217"/>
            <a:ext cx="5284951" cy="4973052"/>
          </a:xfrm>
        </p:spPr>
      </p:pic>
      <p:pic>
        <p:nvPicPr>
          <p:cNvPr id="2" name="Content Placeholder 4">
            <a:extLst>
              <a:ext uri="{FF2B5EF4-FFF2-40B4-BE49-F238E27FC236}">
                <a16:creationId xmlns:a16="http://schemas.microsoft.com/office/drawing/2014/main" id="{434D3129-0D7E-DF4A-5CA3-5867386FD2E8}"/>
              </a:ext>
            </a:extLst>
          </p:cNvPr>
          <p:cNvPicPr>
            <a:picLocks noChangeAspect="1"/>
          </p:cNvPicPr>
          <p:nvPr/>
        </p:nvPicPr>
        <p:blipFill>
          <a:blip r:embed="rId2">
            <a:extLst>
              <a:ext uri="{28A0092B-C50C-407E-A947-70E740481C1C}">
                <a14:useLocalDpi xmlns:a14="http://schemas.microsoft.com/office/drawing/2010/main" val="0"/>
              </a:ext>
            </a:extLst>
          </a:blip>
          <a:srcRect t="67149"/>
          <a:stretch/>
        </p:blipFill>
        <p:spPr>
          <a:xfrm>
            <a:off x="5687168" y="2275687"/>
            <a:ext cx="6504832" cy="2951747"/>
          </a:xfrm>
          <a:prstGeom prst="rect">
            <a:avLst/>
          </a:prstGeom>
        </p:spPr>
      </p:pic>
    </p:spTree>
    <p:extLst>
      <p:ext uri="{BB962C8B-B14F-4D97-AF65-F5344CB8AC3E}">
        <p14:creationId xmlns:p14="http://schemas.microsoft.com/office/powerpoint/2010/main" val="336350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DD12B-1988-A441-F2CE-D3D6EA918B8B}"/>
              </a:ext>
            </a:extLst>
          </p:cNvPr>
          <p:cNvSpPr>
            <a:spLocks noGrp="1"/>
          </p:cNvSpPr>
          <p:nvPr>
            <p:ph type="title"/>
          </p:nvPr>
        </p:nvSpPr>
        <p:spPr>
          <a:xfrm>
            <a:off x="310896" y="1"/>
            <a:ext cx="11042904" cy="1060703"/>
          </a:xfrm>
        </p:spPr>
        <p:txBody>
          <a:bodyPr>
            <a:normAutofit/>
          </a:bodyPr>
          <a:lstStyle/>
          <a:p>
            <a:r>
              <a:rPr lang="en-US" sz="4000" b="1" dirty="0">
                <a:latin typeface="Times New Roman" panose="02020603050405020304" pitchFamily="18" charset="0"/>
                <a:cs typeface="Times New Roman" panose="02020603050405020304" pitchFamily="18" charset="0"/>
              </a:rPr>
              <a:t>IN Command</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35DA0A5-19EF-B837-B3A0-F37C2C94E69F}"/>
              </a:ext>
            </a:extLst>
          </p:cNvPr>
          <p:cNvSpPr>
            <a:spLocks noGrp="1"/>
          </p:cNvSpPr>
          <p:nvPr>
            <p:ph idx="1"/>
          </p:nvPr>
        </p:nvSpPr>
        <p:spPr>
          <a:xfrm>
            <a:off x="310896" y="896113"/>
            <a:ext cx="11768809" cy="5809488"/>
          </a:xfrm>
        </p:spPr>
        <p:txBody>
          <a:bodyPr>
            <a:noAutofit/>
          </a:bodyPr>
          <a:lstStyle/>
          <a:p>
            <a:pPr>
              <a:lnSpc>
                <a:spcPct val="150000"/>
              </a:lnSpc>
            </a:pPr>
            <a:r>
              <a:rPr lang="en-US" sz="2000" dirty="0">
                <a:latin typeface="Times New Roman" panose="02020603050405020304" pitchFamily="18" charset="0"/>
                <a:cs typeface="Times New Roman" panose="02020603050405020304" pitchFamily="18" charset="0"/>
              </a:rPr>
              <a:t>The IN command allows you to specify multiple values in a WHERE clause. The IN operator is a shorthand for multiple OR conditions.</a:t>
            </a:r>
          </a:p>
          <a:p>
            <a:pPr>
              <a:lnSpc>
                <a:spcPct val="150000"/>
              </a:lnSpc>
            </a:pPr>
            <a:r>
              <a:rPr lang="en-US" sz="2000" dirty="0">
                <a:latin typeface="Times New Roman" panose="02020603050405020304" pitchFamily="18" charset="0"/>
                <a:cs typeface="Times New Roman" panose="02020603050405020304" pitchFamily="18" charset="0"/>
              </a:rPr>
              <a:t>The following SQL selects all customers that are located in "Germany", "France" and "UK":</a:t>
            </a:r>
          </a:p>
          <a:p>
            <a:pPr marL="0" indent="0">
              <a:lnSpc>
                <a:spcPct val="150000"/>
              </a:lnSpc>
              <a:buNone/>
            </a:pPr>
            <a:r>
              <a:rPr lang="en-US" sz="2400" b="1" dirty="0">
                <a:latin typeface="Times New Roman" panose="02020603050405020304" pitchFamily="18" charset="0"/>
                <a:cs typeface="Times New Roman" panose="02020603050405020304" pitchFamily="18" charset="0"/>
              </a:rPr>
              <a:t>SELECT * FROM Customers WHERE Country </a:t>
            </a:r>
            <a:r>
              <a:rPr lang="en-US" sz="2400" b="1" dirty="0">
                <a:solidFill>
                  <a:schemeClr val="accent2"/>
                </a:solidFill>
                <a:latin typeface="Times New Roman" panose="02020603050405020304" pitchFamily="18" charset="0"/>
                <a:cs typeface="Times New Roman" panose="02020603050405020304" pitchFamily="18" charset="0"/>
              </a:rPr>
              <a:t>IN</a:t>
            </a:r>
            <a:r>
              <a:rPr lang="en-US" sz="2400" b="1" dirty="0">
                <a:latin typeface="Times New Roman" panose="02020603050405020304" pitchFamily="18" charset="0"/>
                <a:cs typeface="Times New Roman" panose="02020603050405020304" pitchFamily="18" charset="0"/>
              </a:rPr>
              <a:t> ('Germany', 'France', 'UK’);</a:t>
            </a:r>
          </a:p>
          <a:p>
            <a:pPr>
              <a:lnSpc>
                <a:spcPct val="150000"/>
              </a:lnSpc>
            </a:pPr>
            <a:r>
              <a:rPr lang="en-US" sz="2000" dirty="0">
                <a:latin typeface="Times New Roman" panose="02020603050405020304" pitchFamily="18" charset="0"/>
                <a:cs typeface="Times New Roman" panose="02020603050405020304" pitchFamily="18" charset="0"/>
              </a:rPr>
              <a:t>The following SQL selects all customers that are NOT located in "Germany", "France" or "UK":</a:t>
            </a:r>
          </a:p>
          <a:p>
            <a:pPr marL="0" indent="0">
              <a:lnSpc>
                <a:spcPct val="150000"/>
              </a:lnSpc>
              <a:buNone/>
            </a:pPr>
            <a:r>
              <a:rPr lang="en-US" sz="2400" b="1" dirty="0">
                <a:latin typeface="Times New Roman" panose="02020603050405020304" pitchFamily="18" charset="0"/>
                <a:cs typeface="Times New Roman" panose="02020603050405020304" pitchFamily="18" charset="0"/>
              </a:rPr>
              <a:t>SELECT * FROM Customers WHERE Country </a:t>
            </a:r>
            <a:r>
              <a:rPr lang="en-US" sz="2400" b="1" dirty="0">
                <a:solidFill>
                  <a:schemeClr val="accent2"/>
                </a:solidFill>
                <a:latin typeface="Times New Roman" panose="02020603050405020304" pitchFamily="18" charset="0"/>
                <a:cs typeface="Times New Roman" panose="02020603050405020304" pitchFamily="18" charset="0"/>
              </a:rPr>
              <a:t>NOT IN</a:t>
            </a:r>
            <a:r>
              <a:rPr lang="en-US" sz="2400" b="1" dirty="0">
                <a:latin typeface="Times New Roman" panose="02020603050405020304" pitchFamily="18" charset="0"/>
                <a:cs typeface="Times New Roman" panose="02020603050405020304" pitchFamily="18" charset="0"/>
              </a:rPr>
              <a:t> ('Germany', 'France', 'UK’);</a:t>
            </a:r>
          </a:p>
          <a:p>
            <a:pPr>
              <a:lnSpc>
                <a:spcPct val="150000"/>
              </a:lnSpc>
            </a:pPr>
            <a:r>
              <a:rPr lang="en-US" sz="2000" dirty="0">
                <a:latin typeface="Times New Roman" panose="02020603050405020304" pitchFamily="18" charset="0"/>
                <a:cs typeface="Times New Roman" panose="02020603050405020304" pitchFamily="18" charset="0"/>
              </a:rPr>
              <a:t>The following SQL selects all customers that are from the same countries as the suppliers:</a:t>
            </a:r>
          </a:p>
          <a:p>
            <a:pPr marL="0" indent="0">
              <a:lnSpc>
                <a:spcPct val="150000"/>
              </a:lnSpc>
              <a:buNone/>
            </a:pPr>
            <a:r>
              <a:rPr lang="en-US" sz="2400" b="1" dirty="0">
                <a:latin typeface="Times New Roman" panose="02020603050405020304" pitchFamily="18" charset="0"/>
                <a:cs typeface="Times New Roman" panose="02020603050405020304" pitchFamily="18" charset="0"/>
              </a:rPr>
              <a:t>SELECT * FROM Customers WHERE Country</a:t>
            </a:r>
            <a:r>
              <a:rPr lang="en-US" sz="2400" b="1" dirty="0">
                <a:solidFill>
                  <a:schemeClr val="accent2"/>
                </a:solidFill>
                <a:latin typeface="Times New Roman" panose="02020603050405020304" pitchFamily="18" charset="0"/>
                <a:cs typeface="Times New Roman" panose="02020603050405020304" pitchFamily="18" charset="0"/>
              </a:rPr>
              <a:t> IN </a:t>
            </a:r>
            <a:r>
              <a:rPr lang="en-US" sz="2400" b="1" dirty="0">
                <a:latin typeface="Times New Roman" panose="02020603050405020304" pitchFamily="18" charset="0"/>
                <a:cs typeface="Times New Roman" panose="02020603050405020304" pitchFamily="18" charset="0"/>
              </a:rPr>
              <a:t>(SELECT Country FROM Suppliers);</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551731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9BC46D5-05EB-EAA8-A258-608045F2A7FC}"/>
              </a:ext>
            </a:extLst>
          </p:cNvPr>
          <p:cNvPicPr>
            <a:picLocks noChangeAspect="1"/>
          </p:cNvPicPr>
          <p:nvPr/>
        </p:nvPicPr>
        <p:blipFill>
          <a:blip r:embed="rId2"/>
          <a:stretch>
            <a:fillRect/>
          </a:stretch>
        </p:blipFill>
        <p:spPr>
          <a:xfrm>
            <a:off x="861391" y="0"/>
            <a:ext cx="9517851" cy="3753853"/>
          </a:xfrm>
          <a:prstGeom prst="rect">
            <a:avLst/>
          </a:prstGeom>
        </p:spPr>
      </p:pic>
      <p:pic>
        <p:nvPicPr>
          <p:cNvPr id="13" name="Picture 12">
            <a:extLst>
              <a:ext uri="{FF2B5EF4-FFF2-40B4-BE49-F238E27FC236}">
                <a16:creationId xmlns:a16="http://schemas.microsoft.com/office/drawing/2014/main" id="{520EFD94-5DAE-2207-248C-0D50E4C2A455}"/>
              </a:ext>
            </a:extLst>
          </p:cNvPr>
          <p:cNvPicPr>
            <a:picLocks noChangeAspect="1"/>
          </p:cNvPicPr>
          <p:nvPr/>
        </p:nvPicPr>
        <p:blipFill>
          <a:blip r:embed="rId3"/>
          <a:srcRect l="1482"/>
          <a:stretch/>
        </p:blipFill>
        <p:spPr>
          <a:xfrm>
            <a:off x="861391" y="3753853"/>
            <a:ext cx="9739650" cy="3266661"/>
          </a:xfrm>
          <a:prstGeom prst="rect">
            <a:avLst/>
          </a:prstGeom>
        </p:spPr>
      </p:pic>
    </p:spTree>
    <p:extLst>
      <p:ext uri="{BB962C8B-B14F-4D97-AF65-F5344CB8AC3E}">
        <p14:creationId xmlns:p14="http://schemas.microsoft.com/office/powerpoint/2010/main" val="15971678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8A4FBCD-A035-52EB-C829-ED9345974B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8470" y="97971"/>
            <a:ext cx="9250017" cy="6564085"/>
          </a:xfrm>
        </p:spPr>
      </p:pic>
    </p:spTree>
    <p:extLst>
      <p:ext uri="{BB962C8B-B14F-4D97-AF65-F5344CB8AC3E}">
        <p14:creationId xmlns:p14="http://schemas.microsoft.com/office/powerpoint/2010/main" val="32906951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0811D-BD63-B5BC-585E-5807EAFA3ED6}"/>
              </a:ext>
            </a:extLst>
          </p:cNvPr>
          <p:cNvSpPr>
            <a:spLocks noGrp="1"/>
          </p:cNvSpPr>
          <p:nvPr>
            <p:ph type="title"/>
          </p:nvPr>
        </p:nvSpPr>
        <p:spPr>
          <a:xfrm>
            <a:off x="0" y="0"/>
            <a:ext cx="11807687" cy="768626"/>
          </a:xfrm>
        </p:spPr>
        <p:txBody>
          <a:bodyPr>
            <a:normAutofit/>
          </a:bodyPr>
          <a:lstStyle/>
          <a:p>
            <a:r>
              <a:rPr lang="en-IN" sz="4000" b="1" dirty="0">
                <a:latin typeface="Times New Roman" panose="02020603050405020304" pitchFamily="18" charset="0"/>
                <a:cs typeface="Times New Roman" panose="02020603050405020304" pitchFamily="18" charset="0"/>
              </a:rPr>
              <a:t>Schema Change statements in SQLs</a:t>
            </a:r>
          </a:p>
        </p:txBody>
      </p:sp>
      <p:sp>
        <p:nvSpPr>
          <p:cNvPr id="3" name="Content Placeholder 2">
            <a:extLst>
              <a:ext uri="{FF2B5EF4-FFF2-40B4-BE49-F238E27FC236}">
                <a16:creationId xmlns:a16="http://schemas.microsoft.com/office/drawing/2014/main" id="{0B6E3C78-DC78-FC9C-F0A7-75BDF07525A5}"/>
              </a:ext>
            </a:extLst>
          </p:cNvPr>
          <p:cNvSpPr>
            <a:spLocks noGrp="1"/>
          </p:cNvSpPr>
          <p:nvPr>
            <p:ph idx="1"/>
          </p:nvPr>
        </p:nvSpPr>
        <p:spPr>
          <a:xfrm>
            <a:off x="384312" y="874642"/>
            <a:ext cx="11807687" cy="5750747"/>
          </a:xfrm>
        </p:spPr>
        <p:txBody>
          <a:bodyPr>
            <a:normAutofit lnSpcReduction="10000"/>
          </a:bodyPr>
          <a:lstStyle/>
          <a:p>
            <a:pPr marL="0" indent="0">
              <a:lnSpc>
                <a:spcPct val="150000"/>
              </a:lnSpc>
              <a:buNone/>
            </a:pPr>
            <a:r>
              <a:rPr lang="en-IN" sz="3300" b="1" dirty="0">
                <a:latin typeface="Times New Roman" panose="02020603050405020304" pitchFamily="18" charset="0"/>
                <a:cs typeface="Times New Roman" panose="02020603050405020304" pitchFamily="18" charset="0"/>
              </a:rPr>
              <a:t>The DROP Command</a:t>
            </a:r>
          </a:p>
          <a:p>
            <a:pPr marL="0" indent="0">
              <a:lnSpc>
                <a:spcPct val="150000"/>
              </a:lnSpc>
              <a:buNone/>
            </a:pPr>
            <a:r>
              <a:rPr lang="en-IN" dirty="0">
                <a:latin typeface="Times New Roman" panose="02020603050405020304" pitchFamily="18" charset="0"/>
                <a:cs typeface="Times New Roman" panose="02020603050405020304" pitchFamily="18" charset="0"/>
              </a:rPr>
              <a:t>Drop command is used to delete the table from database as well as to delete complete database.</a:t>
            </a:r>
          </a:p>
          <a:p>
            <a:pPr marL="0" indent="0">
              <a:lnSpc>
                <a:spcPct val="150000"/>
              </a:lnSpc>
              <a:buNone/>
            </a:pPr>
            <a:r>
              <a:rPr lang="en-IN" b="1" dirty="0">
                <a:latin typeface="Times New Roman" panose="02020603050405020304" pitchFamily="18" charset="0"/>
                <a:cs typeface="Times New Roman" panose="02020603050405020304" pitchFamily="18" charset="0"/>
              </a:rPr>
              <a:t>Example:</a:t>
            </a:r>
          </a:p>
          <a:p>
            <a:pPr marL="0" indent="0">
              <a:lnSpc>
                <a:spcPct val="150000"/>
              </a:lnSpc>
              <a:buNone/>
            </a:pPr>
            <a:r>
              <a:rPr lang="en-IN" dirty="0">
                <a:latin typeface="Times New Roman" panose="02020603050405020304" pitchFamily="18" charset="0"/>
                <a:cs typeface="Times New Roman" panose="02020603050405020304" pitchFamily="18" charset="0"/>
              </a:rPr>
              <a:t>Create database company;</a:t>
            </a:r>
          </a:p>
          <a:p>
            <a:pPr marL="0" indent="0">
              <a:lnSpc>
                <a:spcPct val="150000"/>
              </a:lnSpc>
              <a:buNone/>
            </a:pPr>
            <a:r>
              <a:rPr lang="en-IN" dirty="0">
                <a:latin typeface="Times New Roman" panose="02020603050405020304" pitchFamily="18" charset="0"/>
                <a:cs typeface="Times New Roman" panose="02020603050405020304" pitchFamily="18" charset="0"/>
              </a:rPr>
              <a:t>Create table employee(empid int, </a:t>
            </a:r>
            <a:r>
              <a:rPr lang="en-IN" dirty="0" err="1">
                <a:latin typeface="Times New Roman" panose="02020603050405020304" pitchFamily="18" charset="0"/>
                <a:cs typeface="Times New Roman" panose="02020603050405020304" pitchFamily="18" charset="0"/>
              </a:rPr>
              <a:t>ename</a:t>
            </a:r>
            <a:r>
              <a:rPr lang="en-IN" dirty="0">
                <a:latin typeface="Times New Roman" panose="02020603050405020304" pitchFamily="18" charset="0"/>
                <a:cs typeface="Times New Roman" panose="02020603050405020304" pitchFamily="18" charset="0"/>
              </a:rPr>
              <a:t> varchar(50), address varchar(50));</a:t>
            </a:r>
          </a:p>
          <a:p>
            <a:pPr marL="0" indent="0">
              <a:lnSpc>
                <a:spcPct val="150000"/>
              </a:lnSpc>
              <a:buNone/>
            </a:pPr>
            <a:r>
              <a:rPr lang="en-IN" dirty="0">
                <a:latin typeface="Times New Roman" panose="02020603050405020304" pitchFamily="18" charset="0"/>
                <a:cs typeface="Times New Roman" panose="02020603050405020304" pitchFamily="18" charset="0"/>
              </a:rPr>
              <a:t>Drop table employee;</a:t>
            </a:r>
          </a:p>
          <a:p>
            <a:pPr marL="0" indent="0">
              <a:lnSpc>
                <a:spcPct val="150000"/>
              </a:lnSpc>
              <a:buNone/>
            </a:pPr>
            <a:r>
              <a:rPr lang="en-IN" dirty="0">
                <a:latin typeface="Times New Roman" panose="02020603050405020304" pitchFamily="18" charset="0"/>
                <a:cs typeface="Times New Roman" panose="02020603050405020304" pitchFamily="18" charset="0"/>
              </a:rPr>
              <a:t>Drop database company;</a:t>
            </a:r>
          </a:p>
        </p:txBody>
      </p:sp>
    </p:spTree>
    <p:extLst>
      <p:ext uri="{BB962C8B-B14F-4D97-AF65-F5344CB8AC3E}">
        <p14:creationId xmlns:p14="http://schemas.microsoft.com/office/powerpoint/2010/main" val="12347326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99C11-FD1D-0139-81C5-785B49D1C80A}"/>
              </a:ext>
            </a:extLst>
          </p:cNvPr>
          <p:cNvSpPr>
            <a:spLocks noGrp="1"/>
          </p:cNvSpPr>
          <p:nvPr>
            <p:ph type="title"/>
          </p:nvPr>
        </p:nvSpPr>
        <p:spPr>
          <a:xfrm>
            <a:off x="212271" y="1"/>
            <a:ext cx="11141529" cy="1420585"/>
          </a:xfrm>
        </p:spPr>
        <p:txBody>
          <a:bodyPr>
            <a:normAutofit/>
          </a:bodyPr>
          <a:lstStyle/>
          <a:p>
            <a:r>
              <a:rPr lang="en-IN" sz="4000" b="1" i="0" u="none" strike="noStrike" baseline="0" dirty="0">
                <a:latin typeface="Times New Roman" panose="02020603050405020304" pitchFamily="18" charset="0"/>
                <a:cs typeface="Times New Roman" panose="02020603050405020304" pitchFamily="18" charset="0"/>
              </a:rPr>
              <a:t>The ALTER Command</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D48EC25-544B-E606-4DFE-F2B06330A2A3}"/>
              </a:ext>
            </a:extLst>
          </p:cNvPr>
          <p:cNvSpPr>
            <a:spLocks noGrp="1"/>
          </p:cNvSpPr>
          <p:nvPr>
            <p:ph idx="1"/>
          </p:nvPr>
        </p:nvSpPr>
        <p:spPr>
          <a:xfrm>
            <a:off x="838200" y="1208314"/>
            <a:ext cx="10052958" cy="5649685"/>
          </a:xfrm>
        </p:spPr>
        <p:txBody>
          <a:bodyPr>
            <a:normAutofit/>
          </a:bodyPr>
          <a:lstStyle/>
          <a:p>
            <a:pPr>
              <a:lnSpc>
                <a:spcPct val="150000"/>
              </a:lnSpc>
            </a:pPr>
            <a:r>
              <a:rPr lang="en-US" dirty="0">
                <a:latin typeface="Times New Roman" panose="02020603050405020304" pitchFamily="18" charset="0"/>
                <a:cs typeface="Times New Roman" panose="02020603050405020304" pitchFamily="18" charset="0"/>
              </a:rPr>
              <a:t>The ALTER TABLE statement is used to add, delete, or modify columns in an existing table.</a:t>
            </a:r>
          </a:p>
          <a:p>
            <a:pPr>
              <a:lnSpc>
                <a:spcPct val="150000"/>
              </a:lnSpc>
            </a:pPr>
            <a:r>
              <a:rPr lang="en-US" dirty="0">
                <a:latin typeface="Times New Roman" panose="02020603050405020304" pitchFamily="18" charset="0"/>
                <a:cs typeface="Times New Roman" panose="02020603050405020304" pitchFamily="18" charset="0"/>
              </a:rPr>
              <a:t>The ALTER TABLE statement is also used to add and drop various constraints on an existing table.</a:t>
            </a:r>
          </a:p>
        </p:txBody>
      </p:sp>
    </p:spTree>
    <p:extLst>
      <p:ext uri="{BB962C8B-B14F-4D97-AF65-F5344CB8AC3E}">
        <p14:creationId xmlns:p14="http://schemas.microsoft.com/office/powerpoint/2010/main" val="17833546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30E385-9159-47D8-E785-BA4AC681A5F5}"/>
              </a:ext>
            </a:extLst>
          </p:cNvPr>
          <p:cNvSpPr>
            <a:spLocks noGrp="1"/>
          </p:cNvSpPr>
          <p:nvPr>
            <p:ph idx="1"/>
          </p:nvPr>
        </p:nvSpPr>
        <p:spPr>
          <a:xfrm>
            <a:off x="838200" y="898071"/>
            <a:ext cx="10515600" cy="5278892"/>
          </a:xfrm>
        </p:spPr>
        <p:txBody>
          <a:bodyPr>
            <a:normAutofit/>
          </a:bodyPr>
          <a:lstStyle/>
          <a:p>
            <a:pPr marL="0" indent="0">
              <a:lnSpc>
                <a:spcPct val="150000"/>
              </a:lnSpc>
              <a:buNone/>
            </a:pPr>
            <a:r>
              <a:rPr lang="en-US" b="1" dirty="0">
                <a:latin typeface="Times New Roman" panose="02020603050405020304" pitchFamily="18" charset="0"/>
                <a:cs typeface="Times New Roman" panose="02020603050405020304" pitchFamily="18" charset="0"/>
              </a:rPr>
              <a:t>ALTER TABLE - ADD Column</a:t>
            </a:r>
          </a:p>
          <a:p>
            <a:pPr>
              <a:lnSpc>
                <a:spcPct val="150000"/>
              </a:lnSpc>
            </a:pPr>
            <a:r>
              <a:rPr lang="en-US" dirty="0">
                <a:latin typeface="Times New Roman" panose="02020603050405020304" pitchFamily="18" charset="0"/>
                <a:cs typeface="Times New Roman" panose="02020603050405020304" pitchFamily="18" charset="0"/>
              </a:rPr>
              <a:t>To add a column in a table, use the following syntax:</a:t>
            </a:r>
          </a:p>
          <a:p>
            <a:pPr>
              <a:lnSpc>
                <a:spcPct val="150000"/>
              </a:lnSpc>
            </a:pPr>
            <a:r>
              <a:rPr lang="en-US" dirty="0">
                <a:latin typeface="Times New Roman" panose="02020603050405020304" pitchFamily="18" charset="0"/>
                <a:cs typeface="Times New Roman" panose="02020603050405020304" pitchFamily="18" charset="0"/>
              </a:rPr>
              <a:t>ALTER TABLE </a:t>
            </a:r>
            <a:r>
              <a:rPr lang="en-US" dirty="0" err="1">
                <a:latin typeface="Times New Roman" panose="02020603050405020304" pitchFamily="18" charset="0"/>
                <a:cs typeface="Times New Roman" panose="02020603050405020304" pitchFamily="18" charset="0"/>
              </a:rPr>
              <a:t>table_name</a:t>
            </a:r>
            <a:r>
              <a:rPr lang="en-US" dirty="0">
                <a:latin typeface="Times New Roman" panose="02020603050405020304" pitchFamily="18" charset="0"/>
                <a:cs typeface="Times New Roman" panose="02020603050405020304" pitchFamily="18" charset="0"/>
              </a:rPr>
              <a:t> ADD </a:t>
            </a:r>
            <a:r>
              <a:rPr lang="en-US" dirty="0" err="1">
                <a:latin typeface="Times New Roman" panose="02020603050405020304" pitchFamily="18" charset="0"/>
                <a:cs typeface="Times New Roman" panose="02020603050405020304" pitchFamily="18" charset="0"/>
              </a:rPr>
              <a:t>column_name</a:t>
            </a:r>
            <a:r>
              <a:rPr lang="en-US" dirty="0">
                <a:latin typeface="Times New Roman" panose="02020603050405020304" pitchFamily="18" charset="0"/>
                <a:cs typeface="Times New Roman" panose="02020603050405020304" pitchFamily="18" charset="0"/>
              </a:rPr>
              <a:t> datatype;</a:t>
            </a:r>
          </a:p>
          <a:p>
            <a:pPr marL="0" indent="0">
              <a:lnSpc>
                <a:spcPct val="150000"/>
              </a:lnSpc>
              <a:buNone/>
            </a:pPr>
            <a:r>
              <a:rPr lang="en-US" b="1" dirty="0">
                <a:latin typeface="Times New Roman" panose="02020603050405020304" pitchFamily="18" charset="0"/>
                <a:cs typeface="Times New Roman" panose="02020603050405020304" pitchFamily="18" charset="0"/>
              </a:rPr>
              <a:t>The following SQL adds an "Email" column to the "Customers" table:</a:t>
            </a:r>
          </a:p>
          <a:p>
            <a:pPr>
              <a:lnSpc>
                <a:spcPct val="150000"/>
              </a:lnSpc>
            </a:pPr>
            <a:r>
              <a:rPr lang="en-US" dirty="0">
                <a:latin typeface="Times New Roman" panose="02020603050405020304" pitchFamily="18" charset="0"/>
                <a:cs typeface="Times New Roman" panose="02020603050405020304" pitchFamily="18" charset="0"/>
              </a:rPr>
              <a:t>ALTER TABLE Customers ADD Email varchar(255);</a:t>
            </a:r>
          </a:p>
          <a:p>
            <a:endParaRPr lang="en-IN" dirty="0"/>
          </a:p>
        </p:txBody>
      </p:sp>
    </p:spTree>
    <p:extLst>
      <p:ext uri="{BB962C8B-B14F-4D97-AF65-F5344CB8AC3E}">
        <p14:creationId xmlns:p14="http://schemas.microsoft.com/office/powerpoint/2010/main" val="9479685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E2E2B6-CCCF-8940-8EC6-C8FCF8A1E1A9}"/>
              </a:ext>
            </a:extLst>
          </p:cNvPr>
          <p:cNvSpPr>
            <a:spLocks noGrp="1"/>
          </p:cNvSpPr>
          <p:nvPr>
            <p:ph idx="1"/>
          </p:nvPr>
        </p:nvSpPr>
        <p:spPr>
          <a:xfrm>
            <a:off x="587828" y="538842"/>
            <a:ext cx="10956471" cy="6155871"/>
          </a:xfrm>
        </p:spPr>
        <p:txBody>
          <a:bodyPr>
            <a:normAutofit/>
          </a:bodyPr>
          <a:lstStyle/>
          <a:p>
            <a:pPr marL="0" indent="0">
              <a:lnSpc>
                <a:spcPct val="150000"/>
              </a:lnSpc>
              <a:buNone/>
            </a:pPr>
            <a:r>
              <a:rPr lang="en-US" b="1" dirty="0">
                <a:latin typeface="Times New Roman" panose="02020603050405020304" pitchFamily="18" charset="0"/>
                <a:cs typeface="Times New Roman" panose="02020603050405020304" pitchFamily="18" charset="0"/>
              </a:rPr>
              <a:t>ALTER TABLE - RENAME COLUMN ;</a:t>
            </a:r>
          </a:p>
          <a:p>
            <a:pPr marL="0" indent="0">
              <a:lnSpc>
                <a:spcPct val="150000"/>
              </a:lnSpc>
              <a:buNone/>
            </a:pPr>
            <a:r>
              <a:rPr lang="en-US" dirty="0">
                <a:latin typeface="Times New Roman" panose="02020603050405020304" pitchFamily="18" charset="0"/>
                <a:cs typeface="Times New Roman" panose="02020603050405020304" pitchFamily="18" charset="0"/>
              </a:rPr>
              <a:t>To rename a column in a table, use the following syntax:</a:t>
            </a:r>
          </a:p>
          <a:p>
            <a:pPr marL="0" indent="0">
              <a:lnSpc>
                <a:spcPct val="150000"/>
              </a:lnSpc>
              <a:buNone/>
            </a:pPr>
            <a:r>
              <a:rPr lang="en-US" dirty="0">
                <a:latin typeface="Times New Roman" panose="02020603050405020304" pitchFamily="18" charset="0"/>
                <a:cs typeface="Times New Roman" panose="02020603050405020304" pitchFamily="18" charset="0"/>
              </a:rPr>
              <a:t>ALTER TABLE </a:t>
            </a:r>
            <a:r>
              <a:rPr lang="en-US" dirty="0" err="1">
                <a:latin typeface="Times New Roman" panose="02020603050405020304" pitchFamily="18" charset="0"/>
                <a:cs typeface="Times New Roman" panose="02020603050405020304" pitchFamily="18" charset="0"/>
              </a:rPr>
              <a:t>table_name</a:t>
            </a:r>
            <a:r>
              <a:rPr lang="en-US" dirty="0">
                <a:latin typeface="Times New Roman" panose="02020603050405020304" pitchFamily="18" charset="0"/>
                <a:cs typeface="Times New Roman" panose="02020603050405020304" pitchFamily="18" charset="0"/>
              </a:rPr>
              <a:t> RENAME COLUMN </a:t>
            </a:r>
            <a:r>
              <a:rPr lang="en-US" dirty="0" err="1">
                <a:latin typeface="Times New Roman" panose="02020603050405020304" pitchFamily="18" charset="0"/>
                <a:cs typeface="Times New Roman" panose="02020603050405020304" pitchFamily="18" charset="0"/>
              </a:rPr>
              <a:t>old_name</a:t>
            </a:r>
            <a:r>
              <a:rPr lang="en-US" dirty="0">
                <a:latin typeface="Times New Roman" panose="02020603050405020304" pitchFamily="18" charset="0"/>
                <a:cs typeface="Times New Roman" panose="02020603050405020304" pitchFamily="18" charset="0"/>
              </a:rPr>
              <a:t> to </a:t>
            </a:r>
            <a:r>
              <a:rPr lang="en-US" dirty="0" err="1">
                <a:latin typeface="Times New Roman" panose="02020603050405020304" pitchFamily="18" charset="0"/>
                <a:cs typeface="Times New Roman" panose="02020603050405020304" pitchFamily="18" charset="0"/>
              </a:rPr>
              <a:t>new_name</a:t>
            </a:r>
            <a:r>
              <a:rPr lang="en-US" dirty="0">
                <a:latin typeface="Times New Roman" panose="02020603050405020304" pitchFamily="18" charset="0"/>
                <a:cs typeface="Times New Roman" panose="02020603050405020304" pitchFamily="18" charset="0"/>
              </a:rPr>
              <a:t>;</a:t>
            </a:r>
          </a:p>
          <a:p>
            <a:pPr marL="0" indent="0">
              <a:lnSpc>
                <a:spcPct val="150000"/>
              </a:lnSpc>
              <a:buNone/>
            </a:pPr>
            <a:r>
              <a:rPr lang="en-US" b="1" dirty="0">
                <a:latin typeface="Times New Roman" panose="02020603050405020304" pitchFamily="18" charset="0"/>
                <a:cs typeface="Times New Roman" panose="02020603050405020304" pitchFamily="18" charset="0"/>
              </a:rPr>
              <a:t>ALTER TABLE - ALTER/MODIFY DATATYPE</a:t>
            </a:r>
          </a:p>
          <a:p>
            <a:pPr marL="0" indent="0">
              <a:lnSpc>
                <a:spcPct val="150000"/>
              </a:lnSpc>
              <a:buNone/>
            </a:pPr>
            <a:r>
              <a:rPr lang="en-US" dirty="0">
                <a:latin typeface="Times New Roman" panose="02020603050405020304" pitchFamily="18" charset="0"/>
                <a:cs typeface="Times New Roman" panose="02020603050405020304" pitchFamily="18" charset="0"/>
              </a:rPr>
              <a:t>To change the data type of a column in a table, use the following syntax:</a:t>
            </a:r>
          </a:p>
          <a:p>
            <a:pPr marL="0" indent="0">
              <a:lnSpc>
                <a:spcPct val="150000"/>
              </a:lnSpc>
              <a:buNone/>
            </a:pPr>
            <a:r>
              <a:rPr lang="en-US" dirty="0">
                <a:latin typeface="Times New Roman" panose="02020603050405020304" pitchFamily="18" charset="0"/>
                <a:cs typeface="Times New Roman" panose="02020603050405020304" pitchFamily="18" charset="0"/>
              </a:rPr>
              <a:t>ALTER TABLE </a:t>
            </a:r>
            <a:r>
              <a:rPr lang="en-US" dirty="0" err="1">
                <a:latin typeface="Times New Roman" panose="02020603050405020304" pitchFamily="18" charset="0"/>
                <a:cs typeface="Times New Roman" panose="02020603050405020304" pitchFamily="18" charset="0"/>
              </a:rPr>
              <a:t>table_name</a:t>
            </a:r>
            <a:r>
              <a:rPr lang="en-US" dirty="0">
                <a:latin typeface="Times New Roman" panose="02020603050405020304" pitchFamily="18" charset="0"/>
                <a:cs typeface="Times New Roman" panose="02020603050405020304" pitchFamily="18" charset="0"/>
              </a:rPr>
              <a:t> MODIFY </a:t>
            </a:r>
            <a:r>
              <a:rPr lang="en-US" dirty="0" err="1">
                <a:latin typeface="Times New Roman" panose="02020603050405020304" pitchFamily="18" charset="0"/>
                <a:cs typeface="Times New Roman" panose="02020603050405020304" pitchFamily="18" charset="0"/>
              </a:rPr>
              <a:t>column_name</a:t>
            </a:r>
            <a:r>
              <a:rPr lang="en-US" dirty="0">
                <a:latin typeface="Times New Roman" panose="02020603050405020304" pitchFamily="18" charset="0"/>
                <a:cs typeface="Times New Roman" panose="02020603050405020304" pitchFamily="18" charset="0"/>
              </a:rPr>
              <a:t> datatype;</a:t>
            </a:r>
            <a:endParaRPr lang="en-IN"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4459583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44183-B7CE-B244-810F-FBB749E6DD1C}"/>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49718B30-EC7A-A600-CEAD-B5DFE3020C4F}"/>
              </a:ext>
            </a:extLst>
          </p:cNvPr>
          <p:cNvSpPr>
            <a:spLocks noGrp="1"/>
          </p:cNvSpPr>
          <p:nvPr>
            <p:ph idx="1"/>
          </p:nvPr>
        </p:nvSpPr>
        <p:spPr/>
        <p:txBody>
          <a:bodyPr/>
          <a:lstStyle/>
          <a:p>
            <a:pPr marL="0" indent="0">
              <a:buNone/>
            </a:pPr>
            <a:r>
              <a:rPr lang="en-US" dirty="0"/>
              <a:t>Reference Notes link:</a:t>
            </a:r>
            <a:br>
              <a:rPr lang="en-US" dirty="0"/>
            </a:br>
            <a:r>
              <a:rPr lang="en-US" dirty="0"/>
              <a:t>https://github.com/TahirAcharya/dbms</a:t>
            </a:r>
            <a:endParaRPr lang="en-IN" dirty="0"/>
          </a:p>
        </p:txBody>
      </p:sp>
    </p:spTree>
    <p:extLst>
      <p:ext uri="{BB962C8B-B14F-4D97-AF65-F5344CB8AC3E}">
        <p14:creationId xmlns:p14="http://schemas.microsoft.com/office/powerpoint/2010/main" val="23070230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1280</TotalTime>
  <Words>3450</Words>
  <Application>Microsoft Office PowerPoint</Application>
  <PresentationFormat>Widescreen</PresentationFormat>
  <Paragraphs>230</Paragraphs>
  <Slides>96</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96</vt:i4>
      </vt:variant>
    </vt:vector>
  </HeadingPairs>
  <TitlesOfParts>
    <vt:vector size="103" baseType="lpstr">
      <vt:lpstr>Arial</vt:lpstr>
      <vt:lpstr>Calibri</vt:lpstr>
      <vt:lpstr>Calibri Light</vt:lpstr>
      <vt:lpstr>CIDFont+F6</vt:lpstr>
      <vt:lpstr>Times New Roman</vt:lpstr>
      <vt:lpstr>Times-Bold</vt:lpstr>
      <vt:lpstr>Office Theme</vt:lpstr>
      <vt:lpstr>Module 4</vt:lpstr>
      <vt:lpstr>Comparisons Involving NULL and Three-Valued Logic</vt:lpstr>
      <vt:lpstr>PowerPoint Presentation</vt:lpstr>
      <vt:lpstr>PowerPoint Presentation</vt:lpstr>
      <vt:lpstr>PowerPoint Presentation</vt:lpstr>
      <vt:lpstr>PowerPoint Presentation</vt:lpstr>
      <vt:lpstr>PowerPoint Presentation</vt:lpstr>
      <vt:lpstr>PowerPoint Presentation</vt:lpstr>
      <vt:lpstr>IN Command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Nested Queries: Comparison Operators</vt:lpstr>
      <vt:lpstr>PowerPoint Presentation</vt:lpstr>
      <vt:lpstr>PowerPoint Presentation</vt:lpstr>
      <vt:lpstr>PowerPoint Presentation</vt:lpstr>
      <vt:lpstr>PowerPoint Presentation</vt:lpstr>
      <vt:lpstr>PowerPoint Presentation</vt:lpstr>
      <vt:lpstr>PowerPoint Presentation</vt:lpstr>
      <vt:lpstr> The EXISTS and UNIQUE Functions in SQL </vt:lpstr>
      <vt:lpstr>PowerPoint Presentation</vt:lpstr>
      <vt:lpstr>PowerPoint Presentation</vt:lpstr>
      <vt:lpstr>PowerPoint Presentation</vt:lpstr>
      <vt:lpstr>PowerPoint Presentation</vt:lpstr>
      <vt:lpstr>PowerPoint Presentation</vt:lpstr>
      <vt:lpstr> NOT EXISTS Functions </vt:lpstr>
      <vt:lpstr>PowerPoint Presentation</vt:lpstr>
      <vt:lpstr>PowerPoint Presentation</vt:lpstr>
      <vt:lpstr>PowerPoint Presentation</vt:lpstr>
      <vt:lpstr>PowerPoint Presentation</vt:lpstr>
      <vt:lpstr>PowerPoint Presentation</vt:lpstr>
      <vt:lpstr> Explicit Sets and Renaming of Attributes in SQL </vt:lpstr>
      <vt:lpstr>Joined Tables in SQL and Outer Joins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Natural Join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Assertions</vt:lpstr>
      <vt:lpstr>PowerPoint Presentation</vt:lpstr>
      <vt:lpstr>PowerPoint Presentation</vt:lpstr>
      <vt:lpstr>PowerPoint Presentation</vt:lpstr>
      <vt:lpstr>PowerPoint Presentation</vt:lpstr>
      <vt:lpstr> Introduction to Triggers in SQL </vt:lpstr>
      <vt:lpstr>PowerPoint Presentation</vt:lpstr>
      <vt:lpstr>Views</vt:lpstr>
      <vt:lpstr>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Schema Change statements in SQLs</vt:lpstr>
      <vt:lpstr>The ALTER Command</vt:lpstr>
      <vt:lpstr>PowerPoint Presentation</vt:lpstr>
      <vt:lpstr>PowerPoint Presentation</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Vinutha muniraju</dc:creator>
  <cp:lastModifiedBy>Hi</cp:lastModifiedBy>
  <cp:revision>128</cp:revision>
  <dcterms:created xsi:type="dcterms:W3CDTF">2025-04-20T16:28:35Z</dcterms:created>
  <dcterms:modified xsi:type="dcterms:W3CDTF">2025-05-08T03:27:11Z</dcterms:modified>
</cp:coreProperties>
</file>